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charts/colors1.xml" ContentType="application/vnd.ms-office.chartcolorstyle+xml"/>
  <Default Extension="rels" ContentType="application/vnd.openxmlformats-package.relationship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charts/style1.xml" ContentType="application/vnd.ms-office.chartstyle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aveSubsetFonts="1">
  <p:sldMasterIdLst>
    <p:sldMasterId id="2147483660" r:id="rId1"/>
  </p:sldMasterIdLst>
  <p:notesMasterIdLst>
    <p:notesMasterId r:id="rId39"/>
  </p:notesMasterIdLst>
  <p:sldIdLst>
    <p:sldId id="257" r:id="rId2"/>
    <p:sldId id="258" r:id="rId3"/>
    <p:sldId id="292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93" r:id="rId35"/>
    <p:sldId id="282" r:id="rId36"/>
    <p:sldId id="283" r:id="rId37"/>
    <p:sldId id="28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4DA4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rry%20Wilson%20(Work)\Desktop\Dropbox\Lectures\AKI%20Alert\Drexel\dc%20coding.xlsx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Chart Documentation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Sheet1!$B$3</c:f>
              <c:strCache>
                <c:ptCount val="1"/>
                <c:pt idx="0">
                  <c:v>Usual Care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Sheet1!$A$4:$A$6</c:f>
              <c:strCache>
                <c:ptCount val="3"/>
                <c:pt idx="0">
                  <c:v>KDIGO Stage 1</c:v>
                </c:pt>
                <c:pt idx="1">
                  <c:v>KDIGO Stage 2</c:v>
                </c:pt>
                <c:pt idx="2">
                  <c:v>KDIGO Stage 3</c:v>
                </c:pt>
              </c:strCache>
            </c:strRef>
          </c:cat>
          <c:val>
            <c:numRef>
              <c:f>Sheet1!$B$4:$B$6</c:f>
              <c:numCache>
                <c:formatCode>General</c:formatCode>
                <c:ptCount val="3"/>
                <c:pt idx="0">
                  <c:v>38.80000000000001</c:v>
                </c:pt>
                <c:pt idx="1">
                  <c:v>52.9</c:v>
                </c:pt>
                <c:pt idx="2">
                  <c:v>71.2</c:v>
                </c:pt>
              </c:numCache>
            </c:numRef>
          </c: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Alert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Sheet1!$A$4:$A$6</c:f>
              <c:strCache>
                <c:ptCount val="3"/>
                <c:pt idx="0">
                  <c:v>KDIGO Stage 1</c:v>
                </c:pt>
                <c:pt idx="1">
                  <c:v>KDIGO Stage 2</c:v>
                </c:pt>
                <c:pt idx="2">
                  <c:v>KDIGO Stage 3</c:v>
                </c:pt>
              </c:strCache>
            </c:strRef>
          </c:cat>
          <c:val>
            <c:numRef>
              <c:f>Sheet1!$C$4:$C$6</c:f>
              <c:numCache>
                <c:formatCode>General</c:formatCode>
                <c:ptCount val="3"/>
                <c:pt idx="0">
                  <c:v>39.6</c:v>
                </c:pt>
                <c:pt idx="1">
                  <c:v>58.9</c:v>
                </c:pt>
                <c:pt idx="2">
                  <c:v>67.9</c:v>
                </c:pt>
              </c:numCache>
            </c:numRef>
          </c:val>
        </c:ser>
        <c:dLbls/>
        <c:gapWidth val="219"/>
        <c:overlap val="-27"/>
        <c:axId val="323320344"/>
        <c:axId val="633301976"/>
      </c:barChart>
      <c:catAx>
        <c:axId val="3233203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3301976"/>
        <c:crosses val="autoZero"/>
        <c:auto val="1"/>
        <c:lblAlgn val="ctr"/>
        <c:lblOffset val="100"/>
      </c:catAx>
      <c:valAx>
        <c:axId val="633301976"/>
        <c:scaling>
          <c:orientation val="minMax"/>
          <c:max val="100.0"/>
          <c:min val="0.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3320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F78A5-3ECC-410B-9C52-A57AA21C435F}" type="datetimeFigureOut">
              <a:rPr lang="en-US" smtClean="0"/>
              <a:pPr/>
              <a:t>11/15/14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43B9B-87D0-4380-A962-F69BD125A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981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5568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8917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6676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3005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9BF76-7740-4F3D-9CA4-33FA9FED598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72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76200"/>
            <a:ext cx="9144000" cy="7086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6011863"/>
            <a:ext cx="9144000" cy="998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0" y="5748338"/>
            <a:ext cx="9144000" cy="228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0" y="228600"/>
            <a:ext cx="9144000" cy="566420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2" descr="YSM_Shield_CMYK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3900" y="6143625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Z:\Justin\Logos\YSM\New Brand\YSM_YaleBlue_CMYK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343356"/>
            <a:ext cx="3652837" cy="266993"/>
          </a:xfrm>
          <a:prstGeom prst="rect">
            <a:avLst/>
          </a:prstGeom>
          <a:noFill/>
        </p:spPr>
      </p:pic>
      <p:sp>
        <p:nvSpPr>
          <p:cNvPr id="13" name="Title Placeholder 14"/>
          <p:cNvSpPr>
            <a:spLocks noGrp="1"/>
          </p:cNvSpPr>
          <p:nvPr>
            <p:ph type="title" hasCustomPrompt="1"/>
          </p:nvPr>
        </p:nvSpPr>
        <p:spPr>
          <a:xfrm>
            <a:off x="533400" y="990600"/>
            <a:ext cx="8229600" cy="1541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baseline="0" dirty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  <a:cs typeface="+mn-cs"/>
              </a:defRPr>
            </a:lvl1pPr>
          </a:lstStyle>
          <a:p>
            <a:r>
              <a:rPr lang="en-US" dirty="0" smtClean="0"/>
              <a:t>Click to edit Presentation Title 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2514600"/>
            <a:ext cx="8229600" cy="9144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lang="en-US" sz="2000" kern="1200" noProof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</a:defRPr>
            </a:lvl1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kern="1200" noProof="0" dirty="0" smtClean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  <a:cs typeface="+mn-cs"/>
              </a:rPr>
              <a:t>Click to add presentation subtitle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3657600"/>
            <a:ext cx="8229600" cy="762000"/>
          </a:xfrm>
        </p:spPr>
        <p:txBody>
          <a:bodyPr/>
          <a:lstStyle>
            <a:lvl1pPr>
              <a:buNone/>
              <a:defRPr lang="en-US" sz="1800" i="1" kern="1200" baseline="0" dirty="0" smtClean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  <a:cs typeface="+mn-cs"/>
              </a:defRPr>
            </a:lvl1pPr>
          </a:lstStyle>
          <a:p>
            <a:pPr marL="34290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presenter’s name and presentation’s date</a:t>
            </a: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4267200" y="6627168"/>
            <a:ext cx="2667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F. Perry Wilson, MD MSCE: @</a:t>
            </a:r>
            <a:r>
              <a:rPr lang="en-US" sz="900" dirty="0" err="1" smtClean="0"/>
              <a:t>nephrolalia</a:t>
            </a:r>
            <a:endParaRPr lang="en-US" sz="9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76200"/>
            <a:ext cx="9144000" cy="647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163" y="152400"/>
            <a:ext cx="8123237" cy="595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2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2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2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2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2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2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2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2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2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9073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2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2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2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2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2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2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2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2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27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557213" indent="-214313" rtl="0">
              <a:defRPr/>
            </a:lvl2pPr>
            <a:lvl3pPr marL="857250" indent="-171450" rtl="0">
              <a:defRPr/>
            </a:lvl3pPr>
            <a:lvl4pPr marL="1200150" indent="-171450"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903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960438"/>
            <a:ext cx="9144000" cy="228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0" y="-7938"/>
            <a:ext cx="9144000" cy="116363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MS PGothic" pitchFamily="34" charset="-128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8163" y="152400"/>
            <a:ext cx="8135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Slide title goes here even if it goes longer than a line</a:t>
            </a:r>
            <a:endParaRPr lang="ko-KR" altLang="en-US" dirty="0" smtClean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8163" y="1447800"/>
            <a:ext cx="8123237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altLang="ko-KR" dirty="0" smtClean="0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6451600"/>
            <a:ext cx="9144000" cy="5873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MS PGothic" pitchFamily="34" charset="-128"/>
            </a:endParaRPr>
          </a:p>
        </p:txBody>
      </p:sp>
      <p:pic>
        <p:nvPicPr>
          <p:cNvPr id="1032" name="Picture 9" descr="YSM_Black_80%.eps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93671" y="6692900"/>
            <a:ext cx="2154237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1pPr>
      <a:lvl2pPr marL="742950" indent="-2857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 sz="16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Automated, Electronic Alerts for AKI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 Randomized, Controlled Trial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en-US" dirty="0"/>
              <a:t>. Perry Wilson, MD </a:t>
            </a:r>
            <a:r>
              <a:rPr lang="en-US" dirty="0" smtClean="0"/>
              <a:t>MSCE : @</a:t>
            </a:r>
            <a:r>
              <a:rPr lang="en-US" dirty="0" err="1" smtClean="0"/>
              <a:t>nephrolalia</a:t>
            </a:r>
            <a:endParaRPr lang="en-US" dirty="0"/>
          </a:p>
          <a:p>
            <a:r>
              <a:rPr lang="en-US" dirty="0" err="1" smtClean="0"/>
              <a:t>NephJC</a:t>
            </a:r>
            <a:r>
              <a:rPr lang="en-US" dirty="0" smtClean="0"/>
              <a:t> Live Journal Club</a:t>
            </a:r>
          </a:p>
          <a:p>
            <a:r>
              <a:rPr lang="en-US" dirty="0" smtClean="0"/>
              <a:t>Philadelphia, PA</a:t>
            </a:r>
          </a:p>
          <a:p>
            <a:r>
              <a:rPr lang="en-US" dirty="0" smtClean="0"/>
              <a:t>11/15/14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410200"/>
            <a:ext cx="3374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clinicaltrials.gov NCT01862419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Baseline Characteristics, Quality of Randomization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77852"/>
              </p:ext>
            </p:extLst>
          </p:nvPr>
        </p:nvGraphicFramePr>
        <p:xfrm>
          <a:off x="228600" y="1447800"/>
          <a:ext cx="8763000" cy="5074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2190750"/>
                <a:gridCol w="2190750"/>
                <a:gridCol w="2190750"/>
              </a:tblGrid>
              <a:tr h="32942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Characteristic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Alert</a:t>
                      </a:r>
                    </a:p>
                    <a:p>
                      <a:r>
                        <a:rPr lang="en-US" sz="1200" dirty="0" smtClean="0">
                          <a:latin typeface="+mj-lt"/>
                        </a:rPr>
                        <a:t>(n=1197)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Usual</a:t>
                      </a:r>
                      <a:r>
                        <a:rPr lang="en-US" sz="1200" baseline="0" dirty="0" smtClean="0">
                          <a:latin typeface="+mj-lt"/>
                        </a:rPr>
                        <a:t> Care</a:t>
                      </a:r>
                    </a:p>
                    <a:p>
                      <a:r>
                        <a:rPr lang="en-US" sz="1200" baseline="0" dirty="0" smtClean="0">
                          <a:latin typeface="+mj-lt"/>
                        </a:rPr>
                        <a:t>(n=1189)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j-lt"/>
                        </a:rPr>
                        <a:t>P-Value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68580" marR="68580" marT="34290" marB="34290"/>
                </a:tc>
              </a:tr>
              <a:tr h="263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60.1 (16.5)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60.6 (16.1)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0.54</a:t>
                      </a:r>
                    </a:p>
                  </a:txBody>
                  <a:tcPr marL="5715" marR="5715" marT="5715" marB="0" anchor="b"/>
                </a:tc>
              </a:tr>
              <a:tr h="263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670 (56.2)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655 (55.4)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0.70</a:t>
                      </a:r>
                    </a:p>
                  </a:txBody>
                  <a:tcPr marL="5715" marR="5715" marT="5715" marB="0" anchor="b"/>
                </a:tc>
              </a:tr>
              <a:tr h="263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Black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324 (27.0)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323 (27.1)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0.95</a:t>
                      </a:r>
                    </a:p>
                  </a:txBody>
                  <a:tcPr marL="5715" marR="5715" marT="5715" marB="0" anchor="b"/>
                </a:tc>
              </a:tr>
              <a:tr h="263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Surgical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516 (43.0)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497 (41.7)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0.53</a:t>
                      </a:r>
                    </a:p>
                  </a:txBody>
                  <a:tcPr marL="5715" marR="5715" marT="5715" marB="0" anchor="b"/>
                </a:tc>
              </a:tr>
              <a:tr h="26301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15" marR="5715" marT="5715" marB="0" anchor="b"/>
                </a:tc>
              </a:tr>
              <a:tr h="263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Cerebrovascular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Disease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142 (11.8)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126 (10.6)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0.32</a:t>
                      </a:r>
                    </a:p>
                  </a:txBody>
                  <a:tcPr marL="5715" marR="5715" marT="5715" marB="0" anchor="b"/>
                </a:tc>
              </a:tr>
              <a:tr h="263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CHF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386 (32.2)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373 (31.3)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0.64</a:t>
                      </a:r>
                    </a:p>
                  </a:txBody>
                  <a:tcPr marL="5715" marR="5715" marT="5715" marB="0" anchor="b"/>
                </a:tc>
              </a:tr>
              <a:tr h="263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Diabetes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352 (29.3)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370 (31.0)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0.36</a:t>
                      </a:r>
                    </a:p>
                  </a:txBody>
                  <a:tcPr marL="5715" marR="5715" marT="5715" marB="0" anchor="b"/>
                </a:tc>
              </a:tr>
              <a:tr h="263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Liver disease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164 (13.7)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181 (15.2)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0.29</a:t>
                      </a:r>
                    </a:p>
                  </a:txBody>
                  <a:tcPr marL="5715" marR="5715" marT="5715" marB="0" anchor="b"/>
                </a:tc>
              </a:tr>
              <a:tr h="263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Chronic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Kidney Disease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323 (26.9)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314 (26.3)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0.74</a:t>
                      </a:r>
                    </a:p>
                  </a:txBody>
                  <a:tcPr marL="5715" marR="5715" marT="5715" marB="0" anchor="b"/>
                </a:tc>
              </a:tr>
              <a:tr h="263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Malignancy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335 (27.9)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309 (25.9)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0.27</a:t>
                      </a:r>
                    </a:p>
                  </a:txBody>
                  <a:tcPr marL="5715" marR="5715" marT="5715" marB="0" anchor="b"/>
                </a:tc>
              </a:tr>
              <a:tr h="263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Metastasis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103 (8.6)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111 (9.3)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0.54</a:t>
                      </a:r>
                    </a:p>
                  </a:txBody>
                  <a:tcPr marL="5715" marR="5715" marT="5715" marB="0" anchor="b"/>
                </a:tc>
              </a:tr>
              <a:tr h="26301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15" marR="5715" marT="5715" marB="0" anchor="b"/>
                </a:tc>
              </a:tr>
              <a:tr h="263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Baseline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Creatinine, mg/dl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0.91 (0.60 - 1.37)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0.90 (0.56 - 1.36)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0.30</a:t>
                      </a:r>
                    </a:p>
                  </a:txBody>
                  <a:tcPr marL="5715" marR="5715" marT="5715" marB="0" anchor="b"/>
                </a:tc>
              </a:tr>
              <a:tr h="263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Alert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Creatinine, mg/dl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1.38 (1.01 - 1.90)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1.37 (0.95 - 1.88)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0.18</a:t>
                      </a:r>
                    </a:p>
                  </a:txBody>
                  <a:tcPr marL="5715" marR="5715" marT="5715" marB="0" anchor="b"/>
                </a:tc>
              </a:tr>
              <a:tr h="263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 ICU at Alert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365 (30.4)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357 (29.9)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0.81</a:t>
                      </a:r>
                    </a:p>
                  </a:txBody>
                  <a:tcPr marL="5715" marR="5715" marT="5715" marB="0" anchor="b"/>
                </a:tc>
              </a:tr>
              <a:tr h="263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Time from Admission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to AKI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2.41 (1.18 - 5.71)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2.65 (1.15 - 5.75)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0.24</a:t>
                      </a:r>
                    </a:p>
                  </a:txBody>
                  <a:tcPr marL="5715" marR="5715" marT="571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70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Outcome: </a:t>
            </a:r>
            <a:r>
              <a:rPr lang="en-US" dirty="0"/>
              <a:t>7</a:t>
            </a:r>
            <a:r>
              <a:rPr lang="en-US" dirty="0" smtClean="0"/>
              <a:t> Days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4573009"/>
              </p:ext>
            </p:extLst>
          </p:nvPr>
        </p:nvGraphicFramePr>
        <p:xfrm>
          <a:off x="304800" y="1676400"/>
          <a:ext cx="8521702" cy="2667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222"/>
                <a:gridCol w="1998977"/>
                <a:gridCol w="1905000"/>
                <a:gridCol w="1071883"/>
                <a:gridCol w="1658620"/>
              </a:tblGrid>
              <a:tr h="7472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Components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Alert</a:t>
                      </a:r>
                    </a:p>
                    <a:p>
                      <a:r>
                        <a:rPr lang="en-US" sz="1800" dirty="0" smtClean="0"/>
                        <a:t>(n=1197)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Usual Care</a:t>
                      </a:r>
                    </a:p>
                    <a:p>
                      <a:r>
                        <a:rPr lang="en-US" sz="1800" dirty="0" smtClean="0"/>
                        <a:t>(n=1189)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P-Value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Composite P-Value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</a:tr>
              <a:tr h="10690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 </a:t>
                      </a:r>
                      <a:r>
                        <a:rPr lang="en-US" sz="1800" dirty="0" err="1" smtClean="0"/>
                        <a:t>rel</a:t>
                      </a:r>
                      <a:r>
                        <a:rPr lang="en-US" sz="1800" dirty="0" smtClean="0"/>
                        <a:t> change </a:t>
                      </a:r>
                      <a:r>
                        <a:rPr lang="en-US" sz="1800" dirty="0" err="1" smtClean="0"/>
                        <a:t>creat</a:t>
                      </a:r>
                      <a:r>
                        <a:rPr lang="en-US" sz="1800" dirty="0" smtClean="0"/>
                        <a:t> (IQR)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 (0 – 18%)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0.6 (0 – 17.5%)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0.88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0.12</a:t>
                      </a:r>
                      <a:endParaRPr lang="en-US" sz="1800" dirty="0"/>
                    </a:p>
                  </a:txBody>
                  <a:tcPr marL="68580" marR="68580" marT="34290" marB="34290" anchor="ctr"/>
                </a:tc>
              </a:tr>
              <a:tr h="4253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Dialysis, 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7.2%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5.9%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0.18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53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Death, 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5.9% 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5.1% 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0.40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820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Outcome: 14 Days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2191320"/>
              </p:ext>
            </p:extLst>
          </p:nvPr>
        </p:nvGraphicFramePr>
        <p:xfrm>
          <a:off x="304800" y="1676400"/>
          <a:ext cx="8521702" cy="2667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222"/>
                <a:gridCol w="1998977"/>
                <a:gridCol w="1905000"/>
                <a:gridCol w="1071883"/>
                <a:gridCol w="1658620"/>
              </a:tblGrid>
              <a:tr h="7472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Components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Alert</a:t>
                      </a:r>
                    </a:p>
                    <a:p>
                      <a:r>
                        <a:rPr lang="en-US" sz="1800" dirty="0" smtClean="0"/>
                        <a:t>(n=1197)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Usual Care</a:t>
                      </a:r>
                    </a:p>
                    <a:p>
                      <a:r>
                        <a:rPr lang="en-US" sz="1800" dirty="0" smtClean="0"/>
                        <a:t>(n=1189)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P-Value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Composite P-Value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</a:tr>
              <a:tr h="10690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 </a:t>
                      </a:r>
                      <a:r>
                        <a:rPr lang="en-US" sz="1800" dirty="0" err="1" smtClean="0"/>
                        <a:t>rel</a:t>
                      </a:r>
                      <a:r>
                        <a:rPr lang="en-US" sz="1800" dirty="0" smtClean="0"/>
                        <a:t> change </a:t>
                      </a:r>
                      <a:r>
                        <a:rPr lang="en-US" sz="1800" dirty="0" err="1" smtClean="0"/>
                        <a:t>creat</a:t>
                      </a:r>
                      <a:r>
                        <a:rPr lang="en-US" sz="1800" dirty="0" smtClean="0"/>
                        <a:t> (IQR)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0.9 (0 – 20.6</a:t>
                      </a:r>
                      <a:r>
                        <a:rPr lang="en-US" sz="1800" baseline="0" dirty="0" smtClean="0"/>
                        <a:t>%)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1.4 (0 – 20.2%)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0.87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0.10</a:t>
                      </a:r>
                      <a:endParaRPr lang="en-US" sz="1800" dirty="0"/>
                    </a:p>
                  </a:txBody>
                  <a:tcPr marL="68580" marR="68580" marT="34290" marB="34290" anchor="ctr"/>
                </a:tc>
              </a:tr>
              <a:tr h="4253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Dialysis, 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8.2%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6.6%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0.15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53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Death, 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7.7%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7.1%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0.57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567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Outcome: 30 Days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9748067"/>
              </p:ext>
            </p:extLst>
          </p:nvPr>
        </p:nvGraphicFramePr>
        <p:xfrm>
          <a:off x="304800" y="1676400"/>
          <a:ext cx="8521702" cy="2667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222"/>
                <a:gridCol w="1998977"/>
                <a:gridCol w="1905000"/>
                <a:gridCol w="1071883"/>
                <a:gridCol w="1658620"/>
              </a:tblGrid>
              <a:tr h="7472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Components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Alert</a:t>
                      </a:r>
                    </a:p>
                    <a:p>
                      <a:r>
                        <a:rPr lang="en-US" sz="1800" dirty="0" smtClean="0"/>
                        <a:t>(n=1197)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Usual Care</a:t>
                      </a:r>
                    </a:p>
                    <a:p>
                      <a:r>
                        <a:rPr lang="en-US" sz="1800" dirty="0" smtClean="0"/>
                        <a:t>(n=1189)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P-Value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Composite P-Value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</a:tr>
              <a:tr h="10690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 </a:t>
                      </a:r>
                      <a:r>
                        <a:rPr lang="en-US" sz="1800" dirty="0" err="1" smtClean="0"/>
                        <a:t>rel</a:t>
                      </a:r>
                      <a:r>
                        <a:rPr lang="en-US" sz="1800" dirty="0" smtClean="0"/>
                        <a:t> change </a:t>
                      </a:r>
                      <a:r>
                        <a:rPr lang="en-US" sz="1800" dirty="0" err="1" smtClean="0"/>
                        <a:t>creat</a:t>
                      </a:r>
                      <a:r>
                        <a:rPr lang="en-US" sz="1800" dirty="0" smtClean="0"/>
                        <a:t> (IQR)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1.3 (0 – 22%)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2.1 (0 – 22%)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0.78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0.17</a:t>
                      </a:r>
                      <a:endParaRPr lang="en-US" sz="1800" dirty="0"/>
                    </a:p>
                  </a:txBody>
                  <a:tcPr marL="68580" marR="68580" marT="34290" marB="34290" anchor="ctr"/>
                </a:tc>
              </a:tr>
              <a:tr h="4253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Dialysis, 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8.7%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7.4%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0.25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53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Death, 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8.8%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9.0%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0.90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907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Outcomes: Mortality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221553"/>
              </p:ext>
            </p:extLst>
          </p:nvPr>
        </p:nvGraphicFramePr>
        <p:xfrm>
          <a:off x="914400" y="1524000"/>
          <a:ext cx="6096000" cy="1836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Outcome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Alert</a:t>
                      </a:r>
                    </a:p>
                    <a:p>
                      <a:r>
                        <a:rPr lang="en-US" sz="1400" dirty="0" smtClean="0"/>
                        <a:t>(n=1197)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Usual Care</a:t>
                      </a:r>
                    </a:p>
                    <a:p>
                      <a:r>
                        <a:rPr lang="en-US" sz="1400" dirty="0" smtClean="0"/>
                        <a:t>(n=1189)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P-value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7-day</a:t>
                      </a:r>
                      <a:r>
                        <a:rPr lang="en-US" sz="1400" baseline="0" dirty="0" smtClean="0"/>
                        <a:t> mortality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5.9%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5.1%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0.40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14-day mortality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7.7%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7.1%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0.57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30-day mortality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8.8%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8.9%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0.90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Inpatient mortality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9.8%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9.4%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0.72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18881" y="4454465"/>
            <a:ext cx="194796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*Censored at discharge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69371" y="3686549"/>
            <a:ext cx="3558397" cy="25879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48569" y="4325060"/>
            <a:ext cx="75052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P=0.50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389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Outcomes: Dialysis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7189539"/>
              </p:ext>
            </p:extLst>
          </p:nvPr>
        </p:nvGraphicFramePr>
        <p:xfrm>
          <a:off x="628650" y="1676400"/>
          <a:ext cx="6096000" cy="1623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Outcome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Alert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r>
                        <a:rPr lang="en-US" sz="1400" baseline="0" dirty="0" smtClean="0"/>
                        <a:t>(n=1197)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Usual</a:t>
                      </a:r>
                      <a:r>
                        <a:rPr lang="en-US" sz="1400" baseline="0" dirty="0" smtClean="0"/>
                        <a:t> Care (n=1189)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P-value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7-day dialysis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7.2%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5.9%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0.18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14-day dialysis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8.1%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6.6%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0.15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30-day dialysis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8.7%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7.4%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0.25%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Inpatient dialysis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8.7%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7.7%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0.36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28650" y="3374835"/>
            <a:ext cx="3598867" cy="26173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05510" y="4253901"/>
            <a:ext cx="72327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P=0.31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0050" y="4305659"/>
            <a:ext cx="206819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*Censored at death or dc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240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broadly implemented AKI alert system failed to improve clinical outcomes or significantly affect process outcomes in a large, urban tertiary care center</a:t>
            </a:r>
          </a:p>
          <a:p>
            <a:endParaRPr lang="en-US" dirty="0"/>
          </a:p>
          <a:p>
            <a:r>
              <a:rPr lang="en-US" dirty="0" smtClean="0"/>
              <a:t>Explanations</a:t>
            </a:r>
          </a:p>
          <a:p>
            <a:pPr lvl="1"/>
            <a:r>
              <a:rPr lang="en-US" dirty="0" smtClean="0"/>
              <a:t>Doctors too good</a:t>
            </a:r>
          </a:p>
          <a:p>
            <a:pPr lvl="1"/>
            <a:r>
              <a:rPr lang="en-US" dirty="0" smtClean="0"/>
              <a:t>Alert not “strong” enough</a:t>
            </a:r>
          </a:p>
          <a:p>
            <a:pPr lvl="1"/>
            <a:r>
              <a:rPr lang="en-US" dirty="0" smtClean="0"/>
              <a:t>Alert not targeted appropriately</a:t>
            </a:r>
          </a:p>
          <a:p>
            <a:pPr lvl="2"/>
            <a:r>
              <a:rPr lang="en-US" dirty="0" smtClean="0"/>
              <a:t>“Obvious” AKI</a:t>
            </a:r>
          </a:p>
          <a:p>
            <a:pPr lvl="2"/>
            <a:r>
              <a:rPr lang="en-US" dirty="0" smtClean="0"/>
              <a:t>“False-Positive” AKI</a:t>
            </a:r>
          </a:p>
          <a:p>
            <a:pPr lvl="1"/>
            <a:r>
              <a:rPr lang="en-US" dirty="0" smtClean="0"/>
              <a:t>Contamination across intervention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4400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directed studies with specific interventions</a:t>
            </a:r>
          </a:p>
          <a:p>
            <a:pPr lvl="1"/>
            <a:r>
              <a:rPr lang="en-US" dirty="0" smtClean="0"/>
              <a:t>Even promoting documentation could be a reasonable proof-of-concept</a:t>
            </a:r>
          </a:p>
          <a:p>
            <a:r>
              <a:rPr lang="en-US" dirty="0" smtClean="0"/>
              <a:t>Other centers?</a:t>
            </a:r>
          </a:p>
          <a:p>
            <a:r>
              <a:rPr lang="en-US" dirty="0" smtClean="0"/>
              <a:t>Identification of high-risk individuals early</a:t>
            </a:r>
          </a:p>
          <a:p>
            <a:r>
              <a:rPr lang="en-US" dirty="0" smtClean="0"/>
              <a:t>Implementation of more </a:t>
            </a:r>
            <a:r>
              <a:rPr lang="en-US" smtClean="0"/>
              <a:t>sophisticated algorithms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19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Thanks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Renal: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Iram</a:t>
            </a:r>
            <a:r>
              <a:rPr lang="en-US" dirty="0" smtClean="0"/>
              <a:t> </a:t>
            </a:r>
            <a:r>
              <a:rPr lang="en-US" dirty="0" err="1" smtClean="0"/>
              <a:t>Aqeel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Amar</a:t>
            </a:r>
            <a:r>
              <a:rPr lang="en-US" dirty="0" smtClean="0"/>
              <a:t> </a:t>
            </a:r>
            <a:r>
              <a:rPr lang="en-US" dirty="0" err="1" smtClean="0"/>
              <a:t>Bansal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Harv</a:t>
            </a:r>
            <a:r>
              <a:rPr lang="en-US" dirty="0" smtClean="0"/>
              <a:t> Feldman (mentor)</a:t>
            </a:r>
          </a:p>
          <a:p>
            <a:pPr>
              <a:buNone/>
            </a:pPr>
            <a:r>
              <a:rPr lang="en-US" dirty="0" smtClean="0"/>
              <a:t>-Eugene </a:t>
            </a:r>
            <a:r>
              <a:rPr lang="en-US" dirty="0" err="1" smtClean="0"/>
              <a:t>Gitelman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-Peter Reese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Ubaid</a:t>
            </a:r>
            <a:r>
              <a:rPr lang="en-US" dirty="0" smtClean="0"/>
              <a:t> </a:t>
            </a:r>
            <a:r>
              <a:rPr lang="en-US" dirty="0" err="1" smtClean="0"/>
              <a:t>Ullah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Pulmonary / Critical Care:</a:t>
            </a:r>
          </a:p>
          <a:p>
            <a:pPr>
              <a:buNone/>
            </a:pPr>
            <a:r>
              <a:rPr lang="en-US" dirty="0" smtClean="0"/>
              <a:t>-Barry Fuchs</a:t>
            </a:r>
          </a:p>
          <a:p>
            <a:pPr>
              <a:buNone/>
            </a:pPr>
            <a:r>
              <a:rPr lang="en-US" dirty="0" smtClean="0"/>
              <a:t>-Michael </a:t>
            </a:r>
            <a:r>
              <a:rPr lang="en-US" dirty="0" err="1" smtClean="0"/>
              <a:t>Shashaty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Informatics: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Yuliya</a:t>
            </a:r>
            <a:r>
              <a:rPr lang="en-US" dirty="0" smtClean="0"/>
              <a:t> </a:t>
            </a:r>
            <a:r>
              <a:rPr lang="en-US" dirty="0" err="1" smtClean="0"/>
              <a:t>Borovskiy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-Richard </a:t>
            </a:r>
            <a:r>
              <a:rPr lang="en-US" dirty="0" err="1" smtClean="0"/>
              <a:t>Urbani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318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Thanks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/>
              <a:t>Penn Center for Healthcare Improvement and Patient Safety (CHIPS)</a:t>
            </a:r>
          </a:p>
          <a:p>
            <a:r>
              <a:rPr lang="en-US" sz="2100" dirty="0"/>
              <a:t>NIDDK K23-DK097201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546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Co-Inventor of patent relating to the real-time detection of AKI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967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Variability in Creatinine Measurement May Lead to False-Positive AKI Diagnosis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04800" y="1447800"/>
            <a:ext cx="5403852" cy="4693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0" y="2640225"/>
            <a:ext cx="2667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100 simulations of a 2400 patient cohort, examining different levels of biological and laboratory variation of creatinine and overall false positive rates of AKI.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17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928792"/>
            <a:ext cx="6422740" cy="42065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Acceptance (n=97)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69% of providers stated they would like to continue receiving alerts after the study ended.  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163" y="5712422"/>
            <a:ext cx="4547977" cy="75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580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Acceptance over Time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240234"/>
            <a:ext cx="6934200" cy="50760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6800" y="2133600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P=0.02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748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Outcomes: KDIGO Stage Achieved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8573536"/>
              </p:ext>
            </p:extLst>
          </p:nvPr>
        </p:nvGraphicFramePr>
        <p:xfrm>
          <a:off x="754091" y="2205726"/>
          <a:ext cx="7920008" cy="2281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002"/>
                <a:gridCol w="1980002"/>
                <a:gridCol w="1980002"/>
                <a:gridCol w="1980002"/>
              </a:tblGrid>
              <a:tr h="5344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Stage Achieved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Alert</a:t>
                      </a:r>
                    </a:p>
                    <a:p>
                      <a:r>
                        <a:rPr lang="en-US" sz="2000" dirty="0" smtClean="0"/>
                        <a:t>(n=1197)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Group 2</a:t>
                      </a:r>
                    </a:p>
                    <a:p>
                      <a:r>
                        <a:rPr lang="en-US" sz="2000" dirty="0" smtClean="0"/>
                        <a:t>(n=1189)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P-Value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</a:tr>
              <a:tr h="5344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Stage 1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77%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78%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0.81</a:t>
                      </a:r>
                      <a:endParaRPr lang="en-US" sz="2000" dirty="0"/>
                    </a:p>
                  </a:txBody>
                  <a:tcPr marL="68580" marR="68580" marT="34290" marB="34290" anchor="ctr"/>
                </a:tc>
              </a:tr>
              <a:tr h="5344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Stage 2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11.8%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11.4%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44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Stage 3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11.2%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10.5%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641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Outcomes: Chart Documentation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1295400" y="1447800"/>
          <a:ext cx="6858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551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371600"/>
            <a:ext cx="666148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Outcomes: Contrast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10400" y="2057400"/>
            <a:ext cx="73129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P=0.75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294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47799"/>
            <a:ext cx="6553200" cy="47975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Outcomes: Fluids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2286000"/>
            <a:ext cx="76174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P=0.80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056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Pre-specified subgroups: Surgical (n=1013)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5067998"/>
              </p:ext>
            </p:extLst>
          </p:nvPr>
        </p:nvGraphicFramePr>
        <p:xfrm>
          <a:off x="304800" y="1676400"/>
          <a:ext cx="8521702" cy="2667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222"/>
                <a:gridCol w="1998977"/>
                <a:gridCol w="1905000"/>
                <a:gridCol w="1071883"/>
                <a:gridCol w="1658620"/>
              </a:tblGrid>
              <a:tr h="7472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Components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Alert</a:t>
                      </a:r>
                    </a:p>
                    <a:p>
                      <a:r>
                        <a:rPr lang="en-US" sz="1800" dirty="0" smtClean="0"/>
                        <a:t>(n=516)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Usual Care</a:t>
                      </a:r>
                    </a:p>
                    <a:p>
                      <a:r>
                        <a:rPr lang="en-US" sz="1800" dirty="0" smtClean="0"/>
                        <a:t>(n=497)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P-Value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Composite P-Value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</a:tr>
              <a:tr h="10690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 </a:t>
                      </a:r>
                      <a:r>
                        <a:rPr lang="en-US" sz="1800" dirty="0" err="1" smtClean="0"/>
                        <a:t>rel</a:t>
                      </a:r>
                      <a:r>
                        <a:rPr lang="en-US" sz="1800" dirty="0" smtClean="0"/>
                        <a:t> change </a:t>
                      </a:r>
                      <a:r>
                        <a:rPr lang="en-US" sz="1800" dirty="0" err="1" smtClean="0"/>
                        <a:t>creat</a:t>
                      </a:r>
                      <a:r>
                        <a:rPr lang="en-US" sz="1800" dirty="0" smtClean="0"/>
                        <a:t> (IQR)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 (0 – 14.8%)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 (0 – 14.9%)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0.94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0.38</a:t>
                      </a:r>
                      <a:endParaRPr lang="en-US" sz="1800" dirty="0"/>
                    </a:p>
                  </a:txBody>
                  <a:tcPr marL="68580" marR="68580" marT="34290" marB="34290" anchor="ctr"/>
                </a:tc>
              </a:tr>
              <a:tr h="4253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Dialysis, 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7.2%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5.8%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0.39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53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Death, 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5.0%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3.8%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0.34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221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Pre-specified subgroups: </a:t>
            </a:r>
            <a:r>
              <a:rPr lang="en-US" dirty="0" smtClean="0"/>
              <a:t>ICU (n=722)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678988"/>
              </p:ext>
            </p:extLst>
          </p:nvPr>
        </p:nvGraphicFramePr>
        <p:xfrm>
          <a:off x="304800" y="1676400"/>
          <a:ext cx="8521702" cy="2667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222"/>
                <a:gridCol w="1998977"/>
                <a:gridCol w="1905000"/>
                <a:gridCol w="1071883"/>
                <a:gridCol w="1658620"/>
              </a:tblGrid>
              <a:tr h="7472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Components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Alert</a:t>
                      </a:r>
                    </a:p>
                    <a:p>
                      <a:r>
                        <a:rPr lang="en-US" sz="1800" dirty="0" smtClean="0"/>
                        <a:t>(n=365)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Usual Care</a:t>
                      </a:r>
                    </a:p>
                    <a:p>
                      <a:r>
                        <a:rPr lang="en-US" sz="1800" dirty="0" smtClean="0"/>
                        <a:t>(n=357)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P-Value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Composite P-Value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</a:tr>
              <a:tr h="10690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 </a:t>
                      </a:r>
                      <a:r>
                        <a:rPr lang="en-US" sz="1800" dirty="0" err="1" smtClean="0"/>
                        <a:t>rel</a:t>
                      </a:r>
                      <a:r>
                        <a:rPr lang="en-US" sz="1800" dirty="0" smtClean="0"/>
                        <a:t> change </a:t>
                      </a:r>
                      <a:r>
                        <a:rPr lang="en-US" sz="1800" dirty="0" err="1" smtClean="0"/>
                        <a:t>creat</a:t>
                      </a:r>
                      <a:r>
                        <a:rPr lang="en-US" sz="1800" dirty="0" smtClean="0"/>
                        <a:t> (IQR)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7.8 (0</a:t>
                      </a:r>
                      <a:r>
                        <a:rPr lang="en-US" sz="1800" baseline="0" dirty="0" smtClean="0"/>
                        <a:t> – 32.4%)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8.2 (0</a:t>
                      </a:r>
                      <a:r>
                        <a:rPr lang="en-US" sz="1800" baseline="0" dirty="0" smtClean="0"/>
                        <a:t> – 36%)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0.68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0.31</a:t>
                      </a:r>
                      <a:endParaRPr lang="en-US" sz="1800" dirty="0"/>
                    </a:p>
                  </a:txBody>
                  <a:tcPr marL="68580" marR="68580" marT="34290" marB="34290" anchor="ctr"/>
                </a:tc>
              </a:tr>
              <a:tr h="4253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Dialysis, 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13.2%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11.5%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0.50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53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Death, 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13.2%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12.9%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0.92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051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Pre-specified subgroups: Low baseline (&lt;1) n=1340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8465725"/>
              </p:ext>
            </p:extLst>
          </p:nvPr>
        </p:nvGraphicFramePr>
        <p:xfrm>
          <a:off x="304800" y="1676400"/>
          <a:ext cx="8521702" cy="2667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222"/>
                <a:gridCol w="1998977"/>
                <a:gridCol w="1905000"/>
                <a:gridCol w="1071883"/>
                <a:gridCol w="1658620"/>
              </a:tblGrid>
              <a:tr h="7472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Components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Alert</a:t>
                      </a:r>
                    </a:p>
                    <a:p>
                      <a:r>
                        <a:rPr lang="en-US" sz="1800" dirty="0" smtClean="0"/>
                        <a:t>(n=671)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Usual Care</a:t>
                      </a:r>
                    </a:p>
                    <a:p>
                      <a:r>
                        <a:rPr lang="en-US" sz="1800" dirty="0" smtClean="0"/>
                        <a:t>(n=669)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P-Value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Composite P-Value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</a:tr>
              <a:tr h="10690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 </a:t>
                      </a:r>
                      <a:r>
                        <a:rPr lang="en-US" sz="1800" dirty="0" err="1" smtClean="0"/>
                        <a:t>rel</a:t>
                      </a:r>
                      <a:r>
                        <a:rPr lang="en-US" sz="1800" dirty="0" smtClean="0"/>
                        <a:t> change </a:t>
                      </a:r>
                      <a:r>
                        <a:rPr lang="en-US" sz="1800" dirty="0" err="1" smtClean="0"/>
                        <a:t>creat</a:t>
                      </a:r>
                      <a:r>
                        <a:rPr lang="en-US" sz="1800" dirty="0" smtClean="0"/>
                        <a:t> (IQR)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 (0</a:t>
                      </a:r>
                      <a:r>
                        <a:rPr lang="en-US" sz="1800" baseline="0" dirty="0" smtClean="0"/>
                        <a:t> – 13.5%)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 (0 – 14.1%)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0.32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0.10</a:t>
                      </a:r>
                      <a:endParaRPr lang="en-US" sz="1800" dirty="0"/>
                    </a:p>
                  </a:txBody>
                  <a:tcPr marL="68580" marR="68580" marT="34290" marB="34290" anchor="ctr"/>
                </a:tc>
              </a:tr>
              <a:tr h="4253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Dialysis, 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1.8%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1.8%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0.99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53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Death, 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5.1%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3.3%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0.10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772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AKI, especially mild AKI, frequently goes unrecognized in the hospital setting</a:t>
            </a:r>
          </a:p>
          <a:p>
            <a:endParaRPr lang="en-US" sz="2400" dirty="0" smtClean="0"/>
          </a:p>
          <a:p>
            <a:r>
              <a:rPr lang="en-US" sz="2400" dirty="0" smtClean="0"/>
              <a:t>Earlier recognition may afford the opportunity to take corrective action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553200"/>
            <a:ext cx="204895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Wilson et al. </a:t>
            </a:r>
            <a:r>
              <a:rPr lang="en-US" sz="1050" i="1" dirty="0" smtClean="0"/>
              <a:t>Clin </a:t>
            </a:r>
            <a:r>
              <a:rPr lang="en-US" sz="1050" i="1" dirty="0" err="1" smtClean="0"/>
              <a:t>Nephrol</a:t>
            </a:r>
            <a:r>
              <a:rPr lang="en-US" sz="1050" dirty="0"/>
              <a:t> </a:t>
            </a:r>
            <a:r>
              <a:rPr lang="en-US" sz="1050" dirty="0" smtClean="0"/>
              <a:t>2013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988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Pre-specified subgroups: Low baseline (&lt;=0.6) n=616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590290"/>
              </p:ext>
            </p:extLst>
          </p:nvPr>
        </p:nvGraphicFramePr>
        <p:xfrm>
          <a:off x="304800" y="1676400"/>
          <a:ext cx="8521702" cy="2667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222"/>
                <a:gridCol w="1998977"/>
                <a:gridCol w="1905000"/>
                <a:gridCol w="1071883"/>
                <a:gridCol w="1658620"/>
              </a:tblGrid>
              <a:tr h="7472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Components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Alert</a:t>
                      </a:r>
                    </a:p>
                    <a:p>
                      <a:r>
                        <a:rPr lang="en-US" sz="1800" dirty="0" smtClean="0"/>
                        <a:t>(n=287)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Usual Care</a:t>
                      </a:r>
                    </a:p>
                    <a:p>
                      <a:r>
                        <a:rPr lang="en-US" sz="1800" dirty="0" smtClean="0"/>
                        <a:t>(n=329)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P-Value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Composite P-Value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</a:tr>
              <a:tr h="10690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 </a:t>
                      </a:r>
                      <a:r>
                        <a:rPr lang="en-US" sz="1800" dirty="0" err="1" smtClean="0"/>
                        <a:t>rel</a:t>
                      </a:r>
                      <a:r>
                        <a:rPr lang="en-US" sz="1800" dirty="0" smtClean="0"/>
                        <a:t> change </a:t>
                      </a:r>
                      <a:r>
                        <a:rPr lang="en-US" sz="1800" dirty="0" err="1" smtClean="0"/>
                        <a:t>creat</a:t>
                      </a:r>
                      <a:r>
                        <a:rPr lang="en-US" sz="1800" dirty="0" smtClean="0"/>
                        <a:t> (IQR)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 (0 – 15%)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 (0</a:t>
                      </a:r>
                      <a:r>
                        <a:rPr lang="en-US" sz="1800" baseline="0" dirty="0" smtClean="0"/>
                        <a:t> – 13.9%)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0.14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0.51</a:t>
                      </a:r>
                      <a:endParaRPr lang="en-US" sz="1800" dirty="0"/>
                    </a:p>
                  </a:txBody>
                  <a:tcPr marL="68580" marR="68580" marT="34290" marB="34290" anchor="ctr"/>
                </a:tc>
              </a:tr>
              <a:tr h="4253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Dialysis, 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1.7%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1.5%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0.83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53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Death, 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3.1%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2.7%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0.77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997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Pre-specified subgroups: Black Patients (n=647)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0797766"/>
              </p:ext>
            </p:extLst>
          </p:nvPr>
        </p:nvGraphicFramePr>
        <p:xfrm>
          <a:off x="304800" y="1676400"/>
          <a:ext cx="8521702" cy="2667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222"/>
                <a:gridCol w="1998977"/>
                <a:gridCol w="1905000"/>
                <a:gridCol w="1071883"/>
                <a:gridCol w="1658620"/>
              </a:tblGrid>
              <a:tr h="7472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Components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Alert</a:t>
                      </a:r>
                    </a:p>
                    <a:p>
                      <a:r>
                        <a:rPr lang="en-US" sz="1800" dirty="0" smtClean="0"/>
                        <a:t>(n=324)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Usual Care</a:t>
                      </a:r>
                    </a:p>
                    <a:p>
                      <a:r>
                        <a:rPr lang="en-US" sz="1800" dirty="0" smtClean="0"/>
                        <a:t>(n=323)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P-Value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Composite P-Value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</a:tr>
              <a:tr h="10690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 </a:t>
                      </a:r>
                      <a:r>
                        <a:rPr lang="en-US" sz="1800" dirty="0" err="1" smtClean="0"/>
                        <a:t>rel</a:t>
                      </a:r>
                      <a:r>
                        <a:rPr lang="en-US" sz="1800" dirty="0" smtClean="0"/>
                        <a:t> change </a:t>
                      </a:r>
                      <a:r>
                        <a:rPr lang="en-US" sz="1800" dirty="0" err="1" smtClean="0"/>
                        <a:t>creat</a:t>
                      </a:r>
                      <a:r>
                        <a:rPr lang="en-US" sz="1800" dirty="0" smtClean="0"/>
                        <a:t> (IQR)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 (0 – 15%)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 (0 – 15%)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0.96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0.47</a:t>
                      </a:r>
                      <a:endParaRPr lang="en-US" sz="1800" dirty="0"/>
                    </a:p>
                  </a:txBody>
                  <a:tcPr marL="68580" marR="68580" marT="34290" marB="34290" anchor="ctr"/>
                </a:tc>
              </a:tr>
              <a:tr h="4253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Dialysis, 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7.7%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4.3%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0.07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53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Death, 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3.1%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5.3%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0.17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22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Pre-specified subgroups: Women (n=1051)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2922049"/>
              </p:ext>
            </p:extLst>
          </p:nvPr>
        </p:nvGraphicFramePr>
        <p:xfrm>
          <a:off x="304800" y="1676400"/>
          <a:ext cx="8521702" cy="2667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222"/>
                <a:gridCol w="1998977"/>
                <a:gridCol w="1905000"/>
                <a:gridCol w="1071883"/>
                <a:gridCol w="1658620"/>
              </a:tblGrid>
              <a:tr h="7472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Components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Alert</a:t>
                      </a:r>
                    </a:p>
                    <a:p>
                      <a:r>
                        <a:rPr lang="en-US" sz="1800" dirty="0" smtClean="0"/>
                        <a:t>(n=523)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Usual Care</a:t>
                      </a:r>
                    </a:p>
                    <a:p>
                      <a:r>
                        <a:rPr lang="en-US" sz="1800" dirty="0" smtClean="0"/>
                        <a:t>(n=528)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P-Value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Composite P-Value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</a:tr>
              <a:tr h="10690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 </a:t>
                      </a:r>
                      <a:r>
                        <a:rPr lang="en-US" sz="1800" dirty="0" err="1" smtClean="0"/>
                        <a:t>rel</a:t>
                      </a:r>
                      <a:r>
                        <a:rPr lang="en-US" sz="1800" dirty="0" smtClean="0"/>
                        <a:t> change </a:t>
                      </a:r>
                      <a:r>
                        <a:rPr lang="en-US" sz="1800" dirty="0" err="1" smtClean="0"/>
                        <a:t>creat</a:t>
                      </a:r>
                      <a:r>
                        <a:rPr lang="en-US" sz="1800" dirty="0" smtClean="0"/>
                        <a:t> (IQR)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 (0 – 16%)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 (0 – 16%)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0.53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0.24</a:t>
                      </a:r>
                    </a:p>
                  </a:txBody>
                  <a:tcPr marL="68580" marR="68580" marT="34290" marB="34290" anchor="ctr"/>
                </a:tc>
              </a:tr>
              <a:tr h="4253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Dialysis, 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6.1%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4.9%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0.40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53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Death, 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6.1%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4.5%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0.26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066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Pre-specified subgroups: Age &gt;=65 (n=1015)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6908261"/>
              </p:ext>
            </p:extLst>
          </p:nvPr>
        </p:nvGraphicFramePr>
        <p:xfrm>
          <a:off x="304800" y="1676400"/>
          <a:ext cx="8521702" cy="2667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222"/>
                <a:gridCol w="1998977"/>
                <a:gridCol w="1905000"/>
                <a:gridCol w="1071883"/>
                <a:gridCol w="1658620"/>
              </a:tblGrid>
              <a:tr h="7472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Components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Alert</a:t>
                      </a:r>
                    </a:p>
                    <a:p>
                      <a:r>
                        <a:rPr lang="en-US" sz="1800" dirty="0" smtClean="0"/>
                        <a:t>(n=514)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Usual Care</a:t>
                      </a:r>
                    </a:p>
                    <a:p>
                      <a:r>
                        <a:rPr lang="en-US" sz="1800" dirty="0" smtClean="0"/>
                        <a:t>(n=501)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P-Value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Composite P-Value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</a:tr>
              <a:tr h="10690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 </a:t>
                      </a:r>
                      <a:r>
                        <a:rPr lang="en-US" sz="1800" dirty="0" err="1" smtClean="0"/>
                        <a:t>rel</a:t>
                      </a:r>
                      <a:r>
                        <a:rPr lang="en-US" sz="1800" dirty="0" smtClean="0"/>
                        <a:t> change </a:t>
                      </a:r>
                      <a:r>
                        <a:rPr lang="en-US" sz="1800" dirty="0" err="1" smtClean="0"/>
                        <a:t>creat</a:t>
                      </a:r>
                      <a:r>
                        <a:rPr lang="en-US" sz="1800" dirty="0" smtClean="0"/>
                        <a:t> (IQR)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1.5 (0</a:t>
                      </a:r>
                      <a:r>
                        <a:rPr lang="en-US" sz="1800" baseline="0" dirty="0" smtClean="0"/>
                        <a:t> – 18.5%)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0.6 (0</a:t>
                      </a:r>
                      <a:r>
                        <a:rPr lang="en-US" sz="1800" baseline="0" dirty="0" smtClean="0"/>
                        <a:t> – 18.3%)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0.69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0.28</a:t>
                      </a:r>
                      <a:endParaRPr lang="en-US" sz="1800" dirty="0"/>
                    </a:p>
                  </a:txBody>
                  <a:tcPr marL="68580" marR="68580" marT="34290" marB="34290" anchor="ctr"/>
                </a:tc>
              </a:tr>
              <a:tr h="4253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Dialysis, 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7.2%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6.0%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0.44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53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Death, 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8.0%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7.8%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0.91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9120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Communication Transfer Protocol (n=1352)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6152962"/>
              </p:ext>
            </p:extLst>
          </p:nvPr>
        </p:nvGraphicFramePr>
        <p:xfrm>
          <a:off x="304800" y="1676400"/>
          <a:ext cx="8521702" cy="2667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222"/>
                <a:gridCol w="1998977"/>
                <a:gridCol w="1905000"/>
                <a:gridCol w="1071883"/>
                <a:gridCol w="1658620"/>
              </a:tblGrid>
              <a:tr h="7472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Components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Alert</a:t>
                      </a:r>
                    </a:p>
                    <a:p>
                      <a:r>
                        <a:rPr lang="en-US" sz="1800" dirty="0" smtClean="0"/>
                        <a:t>(n=672)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Usual Care</a:t>
                      </a:r>
                    </a:p>
                    <a:p>
                      <a:r>
                        <a:rPr lang="en-US" sz="1800" dirty="0" smtClean="0"/>
                        <a:t>(n=680)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P-Value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Composite P-Value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rgbClr val="004DA4"/>
                    </a:solidFill>
                  </a:tcPr>
                </a:tc>
              </a:tr>
              <a:tr h="10690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 </a:t>
                      </a:r>
                      <a:r>
                        <a:rPr lang="en-US" sz="1800" dirty="0" err="1" smtClean="0"/>
                        <a:t>rel</a:t>
                      </a:r>
                      <a:r>
                        <a:rPr lang="en-US" sz="1800" dirty="0" smtClean="0"/>
                        <a:t> change </a:t>
                      </a:r>
                      <a:r>
                        <a:rPr lang="en-US" sz="1800" dirty="0" err="1" smtClean="0"/>
                        <a:t>creat</a:t>
                      </a:r>
                      <a:r>
                        <a:rPr lang="en-US" sz="1800" dirty="0" smtClean="0"/>
                        <a:t> (IQR)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r>
                        <a:rPr lang="en-US" sz="1800" baseline="0" dirty="0" smtClean="0"/>
                        <a:t> (0 – 17%)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(0</a:t>
                      </a:r>
                      <a:r>
                        <a:rPr lang="en-US" sz="1800" baseline="0" dirty="0" smtClean="0"/>
                        <a:t> – 19.6 %)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0.86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0.27</a:t>
                      </a:r>
                      <a:endParaRPr lang="en-US" sz="1800" dirty="0"/>
                    </a:p>
                  </a:txBody>
                  <a:tcPr marL="68580" marR="68580" marT="34290" marB="34290" anchor="ctr"/>
                </a:tc>
              </a:tr>
              <a:tr h="4253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Dialysis, 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7.1%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5.9%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0.35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53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Death, 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6.7%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5.7%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0.46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115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555" y="1295400"/>
            <a:ext cx="7086600" cy="51880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Outcomes: Aminoglycoside Usage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5029200"/>
            <a:ext cx="73289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smtClean="0"/>
              <a:t>P=0.10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709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219200"/>
            <a:ext cx="7086600" cy="51880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Outcomes: NSAID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5029200"/>
            <a:ext cx="73770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P=0.97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822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371599"/>
            <a:ext cx="6781800" cy="49648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Outcomes: ACE/ARB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15829" y="4343400"/>
            <a:ext cx="72327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P=0.13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720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68569" tIns="68569" rIns="68569" bIns="68569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" dirty="0" smtClean="0"/>
              <a:t>Trial Diagram</a:t>
            </a:r>
            <a:endParaRPr lang="en" dirty="0"/>
          </a:p>
        </p:txBody>
      </p:sp>
      <p:sp>
        <p:nvSpPr>
          <p:cNvPr id="48" name="Shape 48"/>
          <p:cNvSpPr txBox="1">
            <a:spLocks noGrp="1"/>
          </p:cNvSpPr>
          <p:nvPr>
            <p:ph idx="1"/>
          </p:nvPr>
        </p:nvSpPr>
        <p:spPr>
          <a:xfrm>
            <a:off x="587058" y="1399245"/>
            <a:ext cx="7886700" cy="3263504"/>
          </a:xfrm>
          <a:prstGeom prst="rect">
            <a:avLst/>
          </a:prstGeom>
        </p:spPr>
        <p:txBody>
          <a:bodyPr vert="horz" wrap="square" lIns="68569" tIns="68569" rIns="68569" bIns="68569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rtl="0">
              <a:buClr>
                <a:srgbClr val="000000"/>
              </a:buClr>
              <a:buSzPct val="45833"/>
              <a:buFont typeface="Arial"/>
              <a:buNone/>
            </a:pPr>
            <a:r>
              <a:rPr lang="en" sz="1800" dirty="0"/>
              <a:t>2400 adults </a:t>
            </a:r>
            <a:r>
              <a:rPr lang="en" sz="1800" u="sng" dirty="0"/>
              <a:t>&gt;</a:t>
            </a:r>
            <a:r>
              <a:rPr lang="en" sz="1800" dirty="0"/>
              <a:t> 18 years old </a:t>
            </a:r>
            <a:r>
              <a:rPr lang="en" sz="1800" i="1" dirty="0"/>
              <a:t>admitted</a:t>
            </a:r>
            <a:r>
              <a:rPr lang="en" sz="1800" dirty="0"/>
              <a:t> to the Hospital of the University of Pennsylvania. </a:t>
            </a:r>
          </a:p>
          <a:p>
            <a:endParaRPr dirty="0"/>
          </a:p>
        </p:txBody>
      </p:sp>
      <p:sp>
        <p:nvSpPr>
          <p:cNvPr id="49" name="Shape 49"/>
          <p:cNvSpPr txBox="1"/>
          <p:nvPr/>
        </p:nvSpPr>
        <p:spPr>
          <a:xfrm>
            <a:off x="3320935" y="2149881"/>
            <a:ext cx="2078549" cy="300824"/>
          </a:xfrm>
          <a:prstGeom prst="rect">
            <a:avLst/>
          </a:prstGeom>
          <a:solidFill>
            <a:srgbClr val="FF0000"/>
          </a:solidFill>
        </p:spPr>
        <p:txBody>
          <a:bodyPr lIns="68569" tIns="68569" rIns="68569" bIns="68569" anchor="t" anchorCtr="0">
            <a:noAutofit/>
          </a:bodyPr>
          <a:lstStyle/>
          <a:p>
            <a:pPr algn="ctr">
              <a:buNone/>
            </a:pPr>
            <a:r>
              <a:rPr lang="en" sz="1050" b="1" dirty="0">
                <a:solidFill>
                  <a:schemeClr val="bg1"/>
                </a:solidFill>
              </a:rPr>
              <a:t>ACUTE </a:t>
            </a:r>
            <a:r>
              <a:rPr lang="en" sz="1050" b="1" dirty="0" smtClean="0">
                <a:solidFill>
                  <a:schemeClr val="bg1"/>
                </a:solidFill>
              </a:rPr>
              <a:t>KIDNEY INJURY</a:t>
            </a:r>
            <a:endParaRPr lang="en" sz="105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" sz="105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617206" y="4530703"/>
            <a:ext cx="1391315" cy="300824"/>
          </a:xfrm>
          <a:prstGeom prst="rect">
            <a:avLst/>
          </a:prstGeom>
          <a:solidFill>
            <a:srgbClr val="0070C0"/>
          </a:solidFill>
        </p:spPr>
        <p:txBody>
          <a:bodyPr lIns="68569" tIns="68569" rIns="68569" bIns="68569" anchor="t" anchorCtr="0">
            <a:noAutofit/>
          </a:bodyPr>
          <a:lstStyle/>
          <a:p>
            <a:pPr lvl="0" algn="ctr" rtl="0">
              <a:buNone/>
            </a:pPr>
            <a:r>
              <a:rPr lang="en" sz="1350" dirty="0">
                <a:solidFill>
                  <a:schemeClr val="bg1"/>
                </a:solidFill>
              </a:rPr>
              <a:t>Randomize 1:1</a:t>
            </a:r>
          </a:p>
        </p:txBody>
      </p:sp>
      <p:cxnSp>
        <p:nvCxnSpPr>
          <p:cNvPr id="55" name="Shape 55"/>
          <p:cNvCxnSpPr/>
          <p:nvPr/>
        </p:nvCxnSpPr>
        <p:spPr>
          <a:xfrm flipH="1">
            <a:off x="4349634" y="2492780"/>
            <a:ext cx="1125" cy="400050"/>
          </a:xfrm>
          <a:prstGeom prst="straightConnector1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6" name="Shape 56"/>
          <p:cNvCxnSpPr>
            <a:stCxn id="54" idx="2"/>
            <a:endCxn id="59" idx="0"/>
          </p:cNvCxnSpPr>
          <p:nvPr/>
        </p:nvCxnSpPr>
        <p:spPr>
          <a:xfrm>
            <a:off x="1312863" y="4831527"/>
            <a:ext cx="527350" cy="483079"/>
          </a:xfrm>
          <a:prstGeom prst="straightConnector1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7" name="Shape 57"/>
          <p:cNvCxnSpPr>
            <a:stCxn id="54" idx="2"/>
            <a:endCxn id="58" idx="0"/>
          </p:cNvCxnSpPr>
          <p:nvPr/>
        </p:nvCxnSpPr>
        <p:spPr>
          <a:xfrm flipH="1">
            <a:off x="788737" y="4831527"/>
            <a:ext cx="524126" cy="483079"/>
          </a:xfrm>
          <a:prstGeom prst="straightConnector1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58" name="Shape 58"/>
          <p:cNvSpPr txBox="1"/>
          <p:nvPr/>
        </p:nvSpPr>
        <p:spPr>
          <a:xfrm>
            <a:off x="380436" y="5314606"/>
            <a:ext cx="816604" cy="300824"/>
          </a:xfrm>
          <a:prstGeom prst="rect">
            <a:avLst/>
          </a:prstGeom>
          <a:solidFill>
            <a:srgbClr val="FF0000"/>
          </a:solidFill>
        </p:spPr>
        <p:txBody>
          <a:bodyPr lIns="68569" tIns="68569" rIns="68569" bIns="68569" anchor="t" anchorCtr="0">
            <a:noAutofit/>
          </a:bodyPr>
          <a:lstStyle/>
          <a:p>
            <a:pPr lvl="0" algn="ctr" rtl="0">
              <a:buNone/>
            </a:pPr>
            <a:r>
              <a:rPr lang="en" sz="1350" dirty="0">
                <a:solidFill>
                  <a:schemeClr val="bg1"/>
                </a:solidFill>
              </a:rPr>
              <a:t>Alert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1440174" y="5314606"/>
            <a:ext cx="800078" cy="300824"/>
          </a:xfrm>
          <a:prstGeom prst="rect">
            <a:avLst/>
          </a:prstGeom>
          <a:solidFill>
            <a:srgbClr val="00B050"/>
          </a:solidFill>
        </p:spPr>
        <p:txBody>
          <a:bodyPr lIns="68569" tIns="68569" rIns="68569" bIns="68569" anchor="t" anchorCtr="0">
            <a:noAutofit/>
          </a:bodyPr>
          <a:lstStyle/>
          <a:p>
            <a:pPr lvl="0" algn="ctr" rtl="0">
              <a:buNone/>
            </a:pPr>
            <a:r>
              <a:rPr lang="en" sz="1200" dirty="0">
                <a:solidFill>
                  <a:schemeClr val="bg1"/>
                </a:solidFill>
              </a:rPr>
              <a:t>No Alert</a:t>
            </a:r>
          </a:p>
        </p:txBody>
      </p:sp>
      <p:sp>
        <p:nvSpPr>
          <p:cNvPr id="18" name="Shape 54"/>
          <p:cNvSpPr txBox="1"/>
          <p:nvPr/>
        </p:nvSpPr>
        <p:spPr>
          <a:xfrm>
            <a:off x="3299786" y="2934907"/>
            <a:ext cx="2078549" cy="300824"/>
          </a:xfrm>
          <a:prstGeom prst="rect">
            <a:avLst/>
          </a:prstGeom>
          <a:solidFill>
            <a:srgbClr val="0070C0"/>
          </a:solidFill>
        </p:spPr>
        <p:txBody>
          <a:bodyPr lIns="68569" tIns="68569" rIns="68569" bIns="68569" anchor="t" anchorCtr="0">
            <a:noAutofit/>
          </a:bodyPr>
          <a:lstStyle/>
          <a:p>
            <a:pPr lvl="0" algn="ctr" rtl="0">
              <a:buNone/>
            </a:pPr>
            <a:r>
              <a:rPr lang="en" sz="1350" dirty="0">
                <a:solidFill>
                  <a:schemeClr val="bg1"/>
                </a:solidFill>
              </a:rPr>
              <a:t>Exclusion Criteria </a:t>
            </a:r>
          </a:p>
        </p:txBody>
      </p:sp>
      <p:sp>
        <p:nvSpPr>
          <p:cNvPr id="14" name="Shape 54"/>
          <p:cNvSpPr txBox="1"/>
          <p:nvPr/>
        </p:nvSpPr>
        <p:spPr>
          <a:xfrm>
            <a:off x="7419109" y="3653957"/>
            <a:ext cx="1178330" cy="300824"/>
          </a:xfrm>
          <a:prstGeom prst="rect">
            <a:avLst/>
          </a:prstGeom>
          <a:solidFill>
            <a:srgbClr val="0070C0"/>
          </a:solidFill>
        </p:spPr>
        <p:txBody>
          <a:bodyPr lIns="68569" tIns="68569" rIns="68569" bIns="68569" anchor="t" anchorCtr="0">
            <a:noAutofit/>
          </a:bodyPr>
          <a:lstStyle/>
          <a:p>
            <a:pPr lvl="0" algn="ctr" rtl="0">
              <a:buNone/>
            </a:pPr>
            <a:r>
              <a:rPr lang="en" sz="1350" dirty="0">
                <a:solidFill>
                  <a:schemeClr val="bg1"/>
                </a:solidFill>
              </a:rPr>
              <a:t>Surgical ICU </a:t>
            </a:r>
          </a:p>
        </p:txBody>
      </p:sp>
      <p:sp>
        <p:nvSpPr>
          <p:cNvPr id="15" name="Shape 54"/>
          <p:cNvSpPr txBox="1"/>
          <p:nvPr/>
        </p:nvSpPr>
        <p:spPr>
          <a:xfrm>
            <a:off x="5155970" y="3680974"/>
            <a:ext cx="1348740" cy="300824"/>
          </a:xfrm>
          <a:prstGeom prst="rect">
            <a:avLst/>
          </a:prstGeom>
          <a:solidFill>
            <a:srgbClr val="0070C0"/>
          </a:solidFill>
        </p:spPr>
        <p:txBody>
          <a:bodyPr lIns="68569" tIns="68569" rIns="68569" bIns="68569" anchor="t" anchorCtr="0">
            <a:noAutofit/>
          </a:bodyPr>
          <a:lstStyle/>
          <a:p>
            <a:pPr lvl="0" algn="ctr" rtl="0">
              <a:buNone/>
            </a:pPr>
            <a:r>
              <a:rPr lang="en" sz="1350" dirty="0">
                <a:solidFill>
                  <a:schemeClr val="bg1"/>
                </a:solidFill>
              </a:rPr>
              <a:t>Medical ICU </a:t>
            </a:r>
          </a:p>
        </p:txBody>
      </p:sp>
      <p:sp>
        <p:nvSpPr>
          <p:cNvPr id="16" name="Shape 54"/>
          <p:cNvSpPr txBox="1"/>
          <p:nvPr/>
        </p:nvSpPr>
        <p:spPr>
          <a:xfrm>
            <a:off x="2942706" y="3689287"/>
            <a:ext cx="1232362" cy="300824"/>
          </a:xfrm>
          <a:prstGeom prst="rect">
            <a:avLst/>
          </a:prstGeom>
          <a:solidFill>
            <a:srgbClr val="0070C0"/>
          </a:solidFill>
        </p:spPr>
        <p:txBody>
          <a:bodyPr lIns="68569" tIns="68569" rIns="68569" bIns="68569" anchor="t" anchorCtr="0">
            <a:noAutofit/>
          </a:bodyPr>
          <a:lstStyle/>
          <a:p>
            <a:pPr lvl="0" algn="ctr" rtl="0">
              <a:buNone/>
            </a:pPr>
            <a:r>
              <a:rPr lang="en" sz="1200" dirty="0">
                <a:solidFill>
                  <a:schemeClr val="bg1"/>
                </a:solidFill>
              </a:rPr>
              <a:t>Surgical Ward </a:t>
            </a:r>
          </a:p>
        </p:txBody>
      </p:sp>
      <p:sp>
        <p:nvSpPr>
          <p:cNvPr id="17" name="Shape 54"/>
          <p:cNvSpPr txBox="1"/>
          <p:nvPr/>
        </p:nvSpPr>
        <p:spPr>
          <a:xfrm>
            <a:off x="573578" y="3710068"/>
            <a:ext cx="1558637" cy="300824"/>
          </a:xfrm>
          <a:prstGeom prst="rect">
            <a:avLst/>
          </a:prstGeom>
          <a:solidFill>
            <a:srgbClr val="0070C0"/>
          </a:solidFill>
        </p:spPr>
        <p:txBody>
          <a:bodyPr lIns="68569" tIns="68569" rIns="68569" bIns="68569" anchor="t" anchorCtr="0">
            <a:noAutofit/>
          </a:bodyPr>
          <a:lstStyle/>
          <a:p>
            <a:pPr lvl="0" algn="ctr" rtl="0">
              <a:buNone/>
            </a:pPr>
            <a:r>
              <a:rPr lang="en" sz="1350" dirty="0">
                <a:solidFill>
                  <a:schemeClr val="bg1"/>
                </a:solidFill>
              </a:rPr>
              <a:t>Medical Ward </a:t>
            </a:r>
          </a:p>
        </p:txBody>
      </p:sp>
      <p:sp>
        <p:nvSpPr>
          <p:cNvPr id="34" name="Shape 54"/>
          <p:cNvSpPr txBox="1"/>
          <p:nvPr/>
        </p:nvSpPr>
        <p:spPr>
          <a:xfrm>
            <a:off x="2894893" y="4532781"/>
            <a:ext cx="1391315" cy="300824"/>
          </a:xfrm>
          <a:prstGeom prst="rect">
            <a:avLst/>
          </a:prstGeom>
          <a:solidFill>
            <a:srgbClr val="0070C0"/>
          </a:solidFill>
        </p:spPr>
        <p:txBody>
          <a:bodyPr lIns="68569" tIns="68569" rIns="68569" bIns="68569" anchor="t" anchorCtr="0">
            <a:noAutofit/>
          </a:bodyPr>
          <a:lstStyle/>
          <a:p>
            <a:pPr lvl="0" algn="ctr" rtl="0">
              <a:buNone/>
            </a:pPr>
            <a:r>
              <a:rPr lang="en" sz="1350" dirty="0">
                <a:solidFill>
                  <a:schemeClr val="bg1"/>
                </a:solidFill>
              </a:rPr>
              <a:t>Randomize 1:1</a:t>
            </a:r>
          </a:p>
        </p:txBody>
      </p:sp>
      <p:cxnSp>
        <p:nvCxnSpPr>
          <p:cNvPr id="35" name="Shape 56"/>
          <p:cNvCxnSpPr>
            <a:stCxn id="34" idx="2"/>
            <a:endCxn id="38" idx="0"/>
          </p:cNvCxnSpPr>
          <p:nvPr/>
        </p:nvCxnSpPr>
        <p:spPr>
          <a:xfrm>
            <a:off x="3590551" y="4833605"/>
            <a:ext cx="539819" cy="483079"/>
          </a:xfrm>
          <a:prstGeom prst="straightConnector1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6" name="Shape 57"/>
          <p:cNvCxnSpPr>
            <a:stCxn id="34" idx="2"/>
            <a:endCxn id="37" idx="0"/>
          </p:cNvCxnSpPr>
          <p:nvPr/>
        </p:nvCxnSpPr>
        <p:spPr>
          <a:xfrm flipH="1">
            <a:off x="3110068" y="4833605"/>
            <a:ext cx="480482" cy="483079"/>
          </a:xfrm>
          <a:prstGeom prst="straightConnector1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7" name="Shape 58"/>
          <p:cNvSpPr txBox="1"/>
          <p:nvPr/>
        </p:nvSpPr>
        <p:spPr>
          <a:xfrm>
            <a:off x="2701766" y="5316684"/>
            <a:ext cx="816604" cy="300824"/>
          </a:xfrm>
          <a:prstGeom prst="rect">
            <a:avLst/>
          </a:prstGeom>
          <a:solidFill>
            <a:srgbClr val="FF0000"/>
          </a:solidFill>
        </p:spPr>
        <p:txBody>
          <a:bodyPr lIns="68569" tIns="68569" rIns="68569" bIns="68569" anchor="t" anchorCtr="0">
            <a:noAutofit/>
          </a:bodyPr>
          <a:lstStyle/>
          <a:p>
            <a:pPr lvl="0" algn="ctr" rtl="0">
              <a:buNone/>
            </a:pPr>
            <a:r>
              <a:rPr lang="en" sz="1350">
                <a:solidFill>
                  <a:schemeClr val="bg1"/>
                </a:solidFill>
              </a:rPr>
              <a:t>Alert</a:t>
            </a:r>
          </a:p>
        </p:txBody>
      </p:sp>
      <p:sp>
        <p:nvSpPr>
          <p:cNvPr id="38" name="Shape 59"/>
          <p:cNvSpPr txBox="1"/>
          <p:nvPr/>
        </p:nvSpPr>
        <p:spPr>
          <a:xfrm>
            <a:off x="3730330" y="5316684"/>
            <a:ext cx="800078" cy="300824"/>
          </a:xfrm>
          <a:prstGeom prst="rect">
            <a:avLst/>
          </a:prstGeom>
          <a:solidFill>
            <a:srgbClr val="00B050"/>
          </a:solidFill>
        </p:spPr>
        <p:txBody>
          <a:bodyPr lIns="68569" tIns="68569" rIns="68569" bIns="68569" anchor="t" anchorCtr="0">
            <a:noAutofit/>
          </a:bodyPr>
          <a:lstStyle/>
          <a:p>
            <a:pPr lvl="0" algn="ctr" rtl="0">
              <a:buNone/>
            </a:pPr>
            <a:r>
              <a:rPr lang="en" sz="1200" dirty="0">
                <a:solidFill>
                  <a:schemeClr val="bg1"/>
                </a:solidFill>
              </a:rPr>
              <a:t>No Alert</a:t>
            </a:r>
          </a:p>
        </p:txBody>
      </p:sp>
      <p:sp>
        <p:nvSpPr>
          <p:cNvPr id="39" name="Shape 54"/>
          <p:cNvSpPr txBox="1"/>
          <p:nvPr/>
        </p:nvSpPr>
        <p:spPr>
          <a:xfrm>
            <a:off x="5160111" y="4522390"/>
            <a:ext cx="1391315" cy="300824"/>
          </a:xfrm>
          <a:prstGeom prst="rect">
            <a:avLst/>
          </a:prstGeom>
          <a:solidFill>
            <a:srgbClr val="0070C0"/>
          </a:solidFill>
        </p:spPr>
        <p:txBody>
          <a:bodyPr lIns="68569" tIns="68569" rIns="68569" bIns="68569" anchor="t" anchorCtr="0">
            <a:noAutofit/>
          </a:bodyPr>
          <a:lstStyle/>
          <a:p>
            <a:pPr lvl="0" algn="ctr" rtl="0">
              <a:buNone/>
            </a:pPr>
            <a:r>
              <a:rPr lang="en" sz="1350" dirty="0">
                <a:solidFill>
                  <a:schemeClr val="bg1"/>
                </a:solidFill>
              </a:rPr>
              <a:t>Randomize 1:1</a:t>
            </a:r>
          </a:p>
        </p:txBody>
      </p:sp>
      <p:cxnSp>
        <p:nvCxnSpPr>
          <p:cNvPr id="40" name="Shape 56"/>
          <p:cNvCxnSpPr>
            <a:stCxn id="39" idx="2"/>
            <a:endCxn id="43" idx="0"/>
          </p:cNvCxnSpPr>
          <p:nvPr/>
        </p:nvCxnSpPr>
        <p:spPr>
          <a:xfrm>
            <a:off x="5855769" y="4823214"/>
            <a:ext cx="502411" cy="483079"/>
          </a:xfrm>
          <a:prstGeom prst="straightConnector1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1" name="Shape 57"/>
          <p:cNvCxnSpPr>
            <a:stCxn id="39" idx="2"/>
            <a:endCxn id="42" idx="0"/>
          </p:cNvCxnSpPr>
          <p:nvPr/>
        </p:nvCxnSpPr>
        <p:spPr>
          <a:xfrm flipH="1">
            <a:off x="5331643" y="4823214"/>
            <a:ext cx="524126" cy="483079"/>
          </a:xfrm>
          <a:prstGeom prst="straightConnector1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2" name="Shape 58"/>
          <p:cNvSpPr txBox="1"/>
          <p:nvPr/>
        </p:nvSpPr>
        <p:spPr>
          <a:xfrm>
            <a:off x="4923341" y="5306293"/>
            <a:ext cx="816604" cy="300824"/>
          </a:xfrm>
          <a:prstGeom prst="rect">
            <a:avLst/>
          </a:prstGeom>
          <a:solidFill>
            <a:srgbClr val="FF0000"/>
          </a:solidFill>
        </p:spPr>
        <p:txBody>
          <a:bodyPr lIns="68569" tIns="68569" rIns="68569" bIns="68569" anchor="t" anchorCtr="0">
            <a:noAutofit/>
          </a:bodyPr>
          <a:lstStyle/>
          <a:p>
            <a:pPr lvl="0" algn="ctr" rtl="0">
              <a:buNone/>
            </a:pPr>
            <a:r>
              <a:rPr lang="en" sz="1350">
                <a:solidFill>
                  <a:schemeClr val="bg1"/>
                </a:solidFill>
              </a:rPr>
              <a:t>Alert</a:t>
            </a:r>
          </a:p>
        </p:txBody>
      </p:sp>
      <p:sp>
        <p:nvSpPr>
          <p:cNvPr id="43" name="Shape 59"/>
          <p:cNvSpPr txBox="1"/>
          <p:nvPr/>
        </p:nvSpPr>
        <p:spPr>
          <a:xfrm>
            <a:off x="5958140" y="5306293"/>
            <a:ext cx="800078" cy="300824"/>
          </a:xfrm>
          <a:prstGeom prst="rect">
            <a:avLst/>
          </a:prstGeom>
          <a:solidFill>
            <a:srgbClr val="00B050"/>
          </a:solidFill>
        </p:spPr>
        <p:txBody>
          <a:bodyPr lIns="68569" tIns="68569" rIns="68569" bIns="68569" anchor="t" anchorCtr="0">
            <a:noAutofit/>
          </a:bodyPr>
          <a:lstStyle/>
          <a:p>
            <a:pPr lvl="0" algn="ctr" rtl="0">
              <a:buNone/>
            </a:pPr>
            <a:r>
              <a:rPr lang="en" sz="1200" dirty="0">
                <a:solidFill>
                  <a:schemeClr val="bg1"/>
                </a:solidFill>
              </a:rPr>
              <a:t>No Alert</a:t>
            </a:r>
          </a:p>
        </p:txBody>
      </p:sp>
      <p:sp>
        <p:nvSpPr>
          <p:cNvPr id="44" name="Shape 54"/>
          <p:cNvSpPr txBox="1"/>
          <p:nvPr/>
        </p:nvSpPr>
        <p:spPr>
          <a:xfrm>
            <a:off x="7340146" y="4518233"/>
            <a:ext cx="1391315" cy="300824"/>
          </a:xfrm>
          <a:prstGeom prst="rect">
            <a:avLst/>
          </a:prstGeom>
          <a:solidFill>
            <a:srgbClr val="0070C0"/>
          </a:solidFill>
        </p:spPr>
        <p:txBody>
          <a:bodyPr lIns="68569" tIns="68569" rIns="68569" bIns="68569" anchor="t" anchorCtr="0">
            <a:noAutofit/>
          </a:bodyPr>
          <a:lstStyle/>
          <a:p>
            <a:pPr lvl="0" algn="ctr" rtl="0">
              <a:buNone/>
            </a:pPr>
            <a:r>
              <a:rPr lang="en" sz="1350" dirty="0">
                <a:solidFill>
                  <a:schemeClr val="bg1"/>
                </a:solidFill>
              </a:rPr>
              <a:t>Randomize 1:1</a:t>
            </a:r>
          </a:p>
        </p:txBody>
      </p:sp>
      <p:cxnSp>
        <p:nvCxnSpPr>
          <p:cNvPr id="45" name="Shape 56"/>
          <p:cNvCxnSpPr>
            <a:stCxn id="44" idx="2"/>
            <a:endCxn id="51" idx="0"/>
          </p:cNvCxnSpPr>
          <p:nvPr/>
        </p:nvCxnSpPr>
        <p:spPr>
          <a:xfrm>
            <a:off x="8035804" y="4819057"/>
            <a:ext cx="539819" cy="483079"/>
          </a:xfrm>
          <a:prstGeom prst="straightConnector1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6" name="Shape 57"/>
          <p:cNvCxnSpPr>
            <a:stCxn id="44" idx="2"/>
            <a:endCxn id="50" idx="0"/>
          </p:cNvCxnSpPr>
          <p:nvPr/>
        </p:nvCxnSpPr>
        <p:spPr>
          <a:xfrm flipH="1">
            <a:off x="7549087" y="4819057"/>
            <a:ext cx="486717" cy="483079"/>
          </a:xfrm>
          <a:prstGeom prst="straightConnector1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50" name="Shape 58"/>
          <p:cNvSpPr txBox="1"/>
          <p:nvPr/>
        </p:nvSpPr>
        <p:spPr>
          <a:xfrm>
            <a:off x="7140785" y="5302136"/>
            <a:ext cx="816604" cy="300824"/>
          </a:xfrm>
          <a:prstGeom prst="rect">
            <a:avLst/>
          </a:prstGeom>
          <a:solidFill>
            <a:srgbClr val="FF0000"/>
          </a:solidFill>
        </p:spPr>
        <p:txBody>
          <a:bodyPr lIns="68569" tIns="68569" rIns="68569" bIns="68569" anchor="t" anchorCtr="0">
            <a:noAutofit/>
          </a:bodyPr>
          <a:lstStyle/>
          <a:p>
            <a:pPr lvl="0" algn="ctr" rtl="0">
              <a:buNone/>
            </a:pPr>
            <a:r>
              <a:rPr lang="en" sz="1350">
                <a:solidFill>
                  <a:schemeClr val="bg1"/>
                </a:solidFill>
              </a:rPr>
              <a:t>Alert</a:t>
            </a:r>
          </a:p>
        </p:txBody>
      </p:sp>
      <p:sp>
        <p:nvSpPr>
          <p:cNvPr id="51" name="Shape 59"/>
          <p:cNvSpPr txBox="1"/>
          <p:nvPr/>
        </p:nvSpPr>
        <p:spPr>
          <a:xfrm>
            <a:off x="8175584" y="5302136"/>
            <a:ext cx="800078" cy="300824"/>
          </a:xfrm>
          <a:prstGeom prst="rect">
            <a:avLst/>
          </a:prstGeom>
          <a:solidFill>
            <a:srgbClr val="00B050"/>
          </a:solidFill>
        </p:spPr>
        <p:txBody>
          <a:bodyPr lIns="68569" tIns="68569" rIns="68569" bIns="68569" anchor="t" anchorCtr="0">
            <a:noAutofit/>
          </a:bodyPr>
          <a:lstStyle/>
          <a:p>
            <a:pPr lvl="0" algn="ctr" rtl="0">
              <a:buNone/>
            </a:pPr>
            <a:r>
              <a:rPr lang="en" sz="1200" dirty="0">
                <a:solidFill>
                  <a:schemeClr val="bg1"/>
                </a:solidFill>
              </a:rPr>
              <a:t>No Alert</a:t>
            </a:r>
          </a:p>
        </p:txBody>
      </p:sp>
      <p:cxnSp>
        <p:nvCxnSpPr>
          <p:cNvPr id="52" name="Shape 55"/>
          <p:cNvCxnSpPr>
            <a:stCxn id="18" idx="2"/>
            <a:endCxn id="17" idx="0"/>
          </p:cNvCxnSpPr>
          <p:nvPr/>
        </p:nvCxnSpPr>
        <p:spPr>
          <a:xfrm flipH="1">
            <a:off x="1352897" y="3235730"/>
            <a:ext cx="2986164" cy="474338"/>
          </a:xfrm>
          <a:prstGeom prst="straightConnector1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1" name="Shape 55"/>
          <p:cNvCxnSpPr>
            <a:stCxn id="18" idx="2"/>
            <a:endCxn id="16" idx="0"/>
          </p:cNvCxnSpPr>
          <p:nvPr/>
        </p:nvCxnSpPr>
        <p:spPr>
          <a:xfrm flipH="1">
            <a:off x="3558887" y="3235731"/>
            <a:ext cx="780174" cy="453556"/>
          </a:xfrm>
          <a:prstGeom prst="straightConnector1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4" name="Shape 55"/>
          <p:cNvCxnSpPr>
            <a:stCxn id="18" idx="2"/>
            <a:endCxn id="15" idx="0"/>
          </p:cNvCxnSpPr>
          <p:nvPr/>
        </p:nvCxnSpPr>
        <p:spPr>
          <a:xfrm>
            <a:off x="4339061" y="3235730"/>
            <a:ext cx="1491279" cy="445244"/>
          </a:xfrm>
          <a:prstGeom prst="straightConnector1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5" name="Shape 55"/>
          <p:cNvCxnSpPr>
            <a:stCxn id="18" idx="2"/>
            <a:endCxn id="14" idx="0"/>
          </p:cNvCxnSpPr>
          <p:nvPr/>
        </p:nvCxnSpPr>
        <p:spPr>
          <a:xfrm>
            <a:off x="4339061" y="3235731"/>
            <a:ext cx="3669213" cy="418226"/>
          </a:xfrm>
          <a:prstGeom prst="straightConnector1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0" name="Shape 55"/>
          <p:cNvCxnSpPr/>
          <p:nvPr/>
        </p:nvCxnSpPr>
        <p:spPr>
          <a:xfrm flipH="1">
            <a:off x="1340426" y="4090901"/>
            <a:ext cx="1125" cy="400050"/>
          </a:xfrm>
          <a:prstGeom prst="straightConnector1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1" name="Shape 55"/>
          <p:cNvCxnSpPr/>
          <p:nvPr/>
        </p:nvCxnSpPr>
        <p:spPr>
          <a:xfrm flipH="1">
            <a:off x="3574472" y="4099214"/>
            <a:ext cx="1125" cy="400050"/>
          </a:xfrm>
          <a:prstGeom prst="straightConnector1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2" name="Shape 55"/>
          <p:cNvCxnSpPr/>
          <p:nvPr/>
        </p:nvCxnSpPr>
        <p:spPr>
          <a:xfrm flipH="1">
            <a:off x="5850081" y="4099214"/>
            <a:ext cx="1125" cy="400050"/>
          </a:xfrm>
          <a:prstGeom prst="straightConnector1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3" name="Shape 55"/>
          <p:cNvCxnSpPr/>
          <p:nvPr/>
        </p:nvCxnSpPr>
        <p:spPr>
          <a:xfrm flipH="1">
            <a:off x="8032172" y="4080511"/>
            <a:ext cx="1125" cy="400050"/>
          </a:xfrm>
          <a:prstGeom prst="straightConnector1">
            <a:avLst/>
          </a:prstGeom>
          <a:noFill/>
          <a:ln w="19050" cap="flat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" name="TextBox 1"/>
          <p:cNvSpPr txBox="1"/>
          <p:nvPr/>
        </p:nvSpPr>
        <p:spPr>
          <a:xfrm>
            <a:off x="5830340" y="2057400"/>
            <a:ext cx="295810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KDIGO Stage 1 AKI</a:t>
            </a:r>
          </a:p>
          <a:p>
            <a:r>
              <a:rPr lang="en-US" dirty="0" smtClean="0"/>
              <a:t>  0.3 mg/dl in 48 hours</a:t>
            </a:r>
          </a:p>
          <a:p>
            <a:r>
              <a:rPr lang="en-US" dirty="0" smtClean="0"/>
              <a:t>  50% in 7 days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949134" y="2384632"/>
            <a:ext cx="0" cy="2162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5949134" y="2676535"/>
            <a:ext cx="0" cy="2162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2403518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68569" tIns="68569" rIns="68569" bIns="68569" numCol="1" rtlCol="0" anchor="b" anchorCtr="0" compatLnSpc="1">
            <a:prstTxWarp prst="textNoShape">
              <a:avLst/>
            </a:prstTxWarp>
            <a:noAutofit/>
          </a:bodyPr>
          <a:lstStyle/>
          <a:p>
            <a:pPr lvl="0" rtl="0">
              <a:buNone/>
            </a:pPr>
            <a:r>
              <a:rPr lang="en" dirty="0" smtClean="0"/>
              <a:t>Minimal Exclusion Criteria</a:t>
            </a:r>
            <a:endParaRPr lang="en" dirty="0">
              <a:solidFill>
                <a:schemeClr val="tx1"/>
              </a:solidFill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68569" tIns="68569" rIns="68569" bIns="68569" numCol="1" rtlCol="0" anchor="t" anchorCtr="0" compatLnSpc="1">
            <a:prstTxWarp prst="textNoShape">
              <a:avLst/>
            </a:prstTxWarp>
            <a:noAutofit/>
          </a:bodyPr>
          <a:lstStyle/>
          <a:p>
            <a:pPr indent="-223838">
              <a:buClr>
                <a:srgbClr val="000000"/>
              </a:buClr>
              <a:buSzPct val="76388"/>
              <a:buNone/>
            </a:pPr>
            <a:r>
              <a:rPr lang="en" sz="2800" dirty="0"/>
              <a:t>-Initial creatinine </a:t>
            </a:r>
            <a:r>
              <a:rPr lang="en" sz="2800" u="sng" dirty="0"/>
              <a:t>&gt;</a:t>
            </a:r>
            <a:r>
              <a:rPr lang="en" sz="2800" dirty="0"/>
              <a:t> 4.0mg/dl</a:t>
            </a:r>
          </a:p>
          <a:p>
            <a:pPr indent="-223838">
              <a:buClr>
                <a:srgbClr val="000000"/>
              </a:buClr>
              <a:buSzPct val="76388"/>
              <a:buNone/>
            </a:pPr>
            <a:r>
              <a:rPr lang="en" sz="2800" dirty="0"/>
              <a:t>-Prior admission in which patient was randomized</a:t>
            </a:r>
          </a:p>
          <a:p>
            <a:pPr indent="-223838">
              <a:buClr>
                <a:srgbClr val="000000"/>
              </a:buClr>
              <a:buSzPct val="76388"/>
              <a:buNone/>
            </a:pPr>
            <a:r>
              <a:rPr lang="en" sz="2800" dirty="0"/>
              <a:t>-Admission to hospice service</a:t>
            </a:r>
          </a:p>
          <a:p>
            <a:pPr indent="-314325">
              <a:buClr>
                <a:srgbClr val="B7B7B7"/>
              </a:buClr>
              <a:buSzPct val="208333"/>
              <a:buNone/>
            </a:pPr>
            <a:r>
              <a:rPr lang="en" sz="2800" dirty="0"/>
              <a:t> </a:t>
            </a:r>
            <a:r>
              <a:rPr lang="en" sz="2800" dirty="0" smtClean="0"/>
              <a:t>-</a:t>
            </a:r>
            <a:r>
              <a:rPr lang="en" sz="2800" dirty="0"/>
              <a:t>Admission to observation status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384678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68569" tIns="68569" rIns="68569" bIns="68569" numCol="1" rtlCol="0" anchor="b" anchorCtr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" dirty="0"/>
              <a:t>The </a:t>
            </a:r>
            <a:r>
              <a:rPr lang="en" dirty="0" smtClean="0"/>
              <a:t>Alert - Practical </a:t>
            </a:r>
            <a:endParaRPr lang="en" dirty="0"/>
          </a:p>
        </p:txBody>
      </p:sp>
      <p:sp>
        <p:nvSpPr>
          <p:cNvPr id="66" name="Shape 66"/>
          <p:cNvSpPr txBox="1">
            <a:spLocks noGrp="1"/>
          </p:cNvSpPr>
          <p:nvPr>
            <p:ph idx="1"/>
          </p:nvPr>
        </p:nvSpPr>
        <p:spPr>
          <a:xfrm>
            <a:off x="381000" y="5257800"/>
            <a:ext cx="8597900" cy="850900"/>
          </a:xfrm>
          <a:prstGeom prst="rect">
            <a:avLst/>
          </a:prstGeom>
        </p:spPr>
        <p:txBody>
          <a:bodyPr vert="horz" wrap="square" lIns="68569" tIns="68569" rIns="68569" bIns="68569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endParaRPr lang="en" dirty="0" smtClean="0"/>
          </a:p>
          <a:p>
            <a:pPr>
              <a:buNone/>
            </a:pPr>
            <a:endParaRPr lang="en" dirty="0"/>
          </a:p>
          <a:p>
            <a:pPr>
              <a:buNone/>
            </a:pPr>
            <a:r>
              <a:rPr lang="en" dirty="0" smtClean="0"/>
              <a:t>(</a:t>
            </a:r>
            <a:r>
              <a:rPr lang="en" dirty="0"/>
              <a:t>Alerts are sent to the "covering provider“ and the unit-based pharmacist)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030849" y="1154256"/>
            <a:ext cx="3150562" cy="472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14290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2638" t="6548" r="38774" b="-1178"/>
          <a:stretch/>
        </p:blipFill>
        <p:spPr>
          <a:xfrm>
            <a:off x="5410200" y="1219200"/>
            <a:ext cx="2713439" cy="5052611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Outcome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253401" y="1954530"/>
            <a:ext cx="4424273" cy="326350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1400" dirty="0"/>
              <a:t>We have developed a rank-based outcome score that captures the severity of AKI by combining continuous and categorical outcomes</a:t>
            </a:r>
          </a:p>
          <a:p>
            <a:pPr>
              <a:lnSpc>
                <a:spcPct val="170000"/>
              </a:lnSpc>
            </a:pPr>
            <a:r>
              <a:rPr lang="en-US" sz="1400" dirty="0"/>
              <a:t>Patients are ranked according to the relative change in creatinine from the alert (greater change being a worse outcome)</a:t>
            </a:r>
          </a:p>
          <a:p>
            <a:pPr>
              <a:lnSpc>
                <a:spcPct val="170000"/>
              </a:lnSpc>
            </a:pPr>
            <a:r>
              <a:rPr lang="en-US" sz="1400" dirty="0"/>
              <a:t>All dialyzed patients are ranked as worse than the highest relative change in creatinine in non-dialyzed patients.</a:t>
            </a:r>
          </a:p>
          <a:p>
            <a:pPr>
              <a:lnSpc>
                <a:spcPct val="170000"/>
              </a:lnSpc>
            </a:pPr>
            <a:r>
              <a:rPr lang="en-US" sz="1400" dirty="0"/>
              <a:t>All patients who die are ranked worse than those who are dialyzed but do not die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3401" y="6604084"/>
            <a:ext cx="2169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Wilson et al. </a:t>
            </a:r>
            <a:r>
              <a:rPr lang="en-US" sz="1050" i="1" dirty="0" smtClean="0"/>
              <a:t>Clinical Trials</a:t>
            </a:r>
            <a:r>
              <a:rPr lang="en-US" sz="1050" dirty="0" smtClean="0"/>
              <a:t> 2014.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012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76200"/>
            <a:ext cx="7053542" cy="1050398"/>
          </a:xfrm>
        </p:spPr>
        <p:txBody>
          <a:bodyPr/>
          <a:lstStyle/>
          <a:p>
            <a:r>
              <a:rPr lang="en-US" dirty="0" smtClean="0"/>
              <a:t>Pre-specified Secondary Outcomes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457200" y="1447800"/>
          <a:ext cx="1763402" cy="17612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63402"/>
              </a:tblGrid>
              <a:tr h="19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n>
                            <a:noFill/>
                          </a:ln>
                          <a:effectLst/>
                        </a:rPr>
                        <a:t>Mortality Endpoints</a:t>
                      </a:r>
                      <a:endParaRPr lang="en-US" sz="12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19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</a:rPr>
                        <a:t>    7-day mortality</a:t>
                      </a:r>
                      <a:endParaRPr lang="en-US" sz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19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</a:rPr>
                        <a:t>    Inpatient mortality</a:t>
                      </a:r>
                      <a:endParaRPr lang="en-US" sz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19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</a:rPr>
                        <a:t>    30-day mortality</a:t>
                      </a:r>
                      <a:endParaRPr lang="en-US" sz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19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n>
                            <a:noFill/>
                          </a:ln>
                          <a:effectLst/>
                        </a:rPr>
                        <a:t>Dialysis Endpoints</a:t>
                      </a:r>
                      <a:endParaRPr lang="en-US" sz="12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19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</a:rPr>
                        <a:t>    7-day dialysis</a:t>
                      </a:r>
                      <a:endParaRPr lang="en-US" sz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19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</a:rPr>
                        <a:t>    Inpatient dialysis</a:t>
                      </a:r>
                      <a:endParaRPr lang="en-US" sz="12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3913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</a:rPr>
                        <a:t>    Discharge on </a:t>
                      </a:r>
                      <a:endParaRPr lang="en-US" sz="12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n>
                            <a:noFill/>
                          </a:ln>
                          <a:effectLst/>
                        </a:rPr>
                        <a:t>    dialysis</a:t>
                      </a:r>
                      <a:endParaRPr lang="en-US" sz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3536453" y="3788008"/>
          <a:ext cx="3025014" cy="195691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5014"/>
              </a:tblGrid>
              <a:tr h="19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Renal Failure Endpoints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19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Progression to stage 2 AKI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19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Progression to stage 3 AKI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19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Hospitalization Endpoints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19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Hospital-free days post AKI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19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ICU-free days post AKI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3913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Readmission rate and Cost Endpoints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19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30-day readmission rate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19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Cost of hospitalization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55744" y="3794477"/>
          <a:ext cx="2908557" cy="1956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08557"/>
              </a:tblGrid>
              <a:tr h="19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n>
                            <a:noFill/>
                          </a:ln>
                          <a:effectLst/>
                        </a:rPr>
                        <a:t>Process endpoints</a:t>
                      </a:r>
                      <a:endParaRPr lang="en-US" sz="12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19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</a:rPr>
                        <a:t>    Contrast administration</a:t>
                      </a:r>
                      <a:endParaRPr lang="en-US" sz="1200" b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19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</a:rPr>
                        <a:t>    Fluid administration</a:t>
                      </a:r>
                      <a:endParaRPr lang="en-US" sz="1200" b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19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</a:rPr>
                        <a:t>    Aminoglycoside administration</a:t>
                      </a:r>
                      <a:endParaRPr lang="en-US" sz="1200" b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19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</a:rPr>
                        <a:t>    NSAID administration</a:t>
                      </a:r>
                      <a:endParaRPr lang="en-US" sz="1200" b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1956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</a:rPr>
                        <a:t>    ACE-Inhibitor / ARB administration</a:t>
                      </a:r>
                      <a:endParaRPr lang="en-US" sz="1200" b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19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</a:rPr>
                        <a:t>    Renal consult</a:t>
                      </a:r>
                      <a:endParaRPr lang="en-US" sz="1200" b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19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</a:rPr>
                        <a:t>    Urinalysis order</a:t>
                      </a:r>
                      <a:endParaRPr lang="en-US" sz="1200" b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19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</a:rPr>
                        <a:t>    Renal ultrasound order</a:t>
                      </a:r>
                      <a:endParaRPr lang="en-US" sz="1200" b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195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</a:rPr>
                        <a:t>    </a:t>
                      </a:r>
                      <a:r>
                        <a:rPr lang="en-US" sz="1200" dirty="0" err="1">
                          <a:ln>
                            <a:noFill/>
                          </a:ln>
                          <a:effectLst/>
                        </a:rPr>
                        <a:t>Subclavian</a:t>
                      </a:r>
                      <a:r>
                        <a:rPr lang="en-US" sz="1200" dirty="0">
                          <a:ln>
                            <a:noFill/>
                          </a:ln>
                          <a:effectLst/>
                        </a:rPr>
                        <a:t> catheter placement</a:t>
                      </a:r>
                      <a:endParaRPr lang="en-US" sz="1200" b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6634415" y="3781537"/>
          <a:ext cx="2280285" cy="7827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80285"/>
              </a:tblGrid>
              <a:tr h="3913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n>
                            <a:noFill/>
                          </a:ln>
                          <a:effectLst/>
                        </a:rPr>
                        <a:t>Provider Awareness endpoints</a:t>
                      </a:r>
                      <a:endParaRPr lang="en-US" sz="12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  <a:tr h="3913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</a:rPr>
                        <a:t>    Chart documentation of </a:t>
                      </a:r>
                      <a:endParaRPr lang="en-US" sz="12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n>
                            <a:noFill/>
                          </a:ln>
                          <a:effectLst/>
                        </a:rPr>
                        <a:t>    AKI</a:t>
                      </a:r>
                      <a:endParaRPr lang="en-US" sz="1200" b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053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Ethical Considerations – Informed Consent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371600"/>
            <a:ext cx="6709906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believed this study could not be feasibly performed if informed consent was obtained from each participant</a:t>
            </a:r>
          </a:p>
          <a:p>
            <a:pPr lvl="1"/>
            <a:endParaRPr lang="en-US" sz="1500" dirty="0"/>
          </a:p>
          <a:p>
            <a:pPr lvl="1"/>
            <a:r>
              <a:rPr lang="en-US" sz="2000" dirty="0"/>
              <a:t>A participant randomized to the control group would have to be asked not to inform their clinician about the presence of AKI – threatening the therapeutic relationship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Consenting all hospitalized patients would be onerous and expose a large number of individuals to the risk of potential loss of confidentiality</a:t>
            </a:r>
          </a:p>
          <a:p>
            <a:pPr lvl="1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740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nt Slides">
  <a:themeElements>
    <a:clrScheme name="YSM New Brand">
      <a:dk1>
        <a:srgbClr val="000000"/>
      </a:dk1>
      <a:lt1>
        <a:srgbClr val="FFFFFF"/>
      </a:lt1>
      <a:dk2>
        <a:srgbClr val="585858"/>
      </a:dk2>
      <a:lt2>
        <a:srgbClr val="C2C0C0"/>
      </a:lt2>
      <a:accent1>
        <a:srgbClr val="467FCC"/>
      </a:accent1>
      <a:accent2>
        <a:srgbClr val="55A51C"/>
      </a:accent2>
      <a:accent3>
        <a:srgbClr val="80CDE9"/>
      </a:accent3>
      <a:accent4>
        <a:srgbClr val="A098E4"/>
      </a:accent4>
      <a:accent5>
        <a:srgbClr val="F7941D"/>
      </a:accent5>
      <a:accent6>
        <a:srgbClr val="004DA4"/>
      </a:accent6>
      <a:hlink>
        <a:srgbClr val="467FCC"/>
      </a:hlink>
      <a:folHlink>
        <a:srgbClr val="C4DF9B"/>
      </a:folHlink>
    </a:clrScheme>
    <a:fontScheme name="2_New_Blue_YSM_2">
      <a:majorFont>
        <a:latin typeface="Georgia"/>
        <a:ea typeface="Gulim"/>
        <a:cs typeface="Gulim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New_Blue_YSM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Brand Template (06162010)</Template>
  <TotalTime>6107</TotalTime>
  <Words>1894</Words>
  <Application>Microsoft Macintosh PowerPoint</Application>
  <PresentationFormat>On-screen Show (4:3)</PresentationFormat>
  <Paragraphs>510</Paragraphs>
  <Slides>37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Content Slides</vt:lpstr>
      <vt:lpstr>Automated, Electronic Alerts for AKI</vt:lpstr>
      <vt:lpstr>Disclosures</vt:lpstr>
      <vt:lpstr>Background </vt:lpstr>
      <vt:lpstr>Trial Diagram</vt:lpstr>
      <vt:lpstr>Minimal Exclusion Criteria</vt:lpstr>
      <vt:lpstr>The Alert - Practical </vt:lpstr>
      <vt:lpstr>Primary Outcome</vt:lpstr>
      <vt:lpstr>Pre-specified Secondary Outcomes</vt:lpstr>
      <vt:lpstr>Ethical Considerations – Informed Consent</vt:lpstr>
      <vt:lpstr>Baseline Characteristics, Quality of Randomization</vt:lpstr>
      <vt:lpstr>Primary Outcome: 7 Days</vt:lpstr>
      <vt:lpstr>Primary Outcome: 14 Days</vt:lpstr>
      <vt:lpstr>Primary Outcome: 30 Days</vt:lpstr>
      <vt:lpstr>Secondary Outcomes: Mortality</vt:lpstr>
      <vt:lpstr>Secondary Outcomes: Dialysis</vt:lpstr>
      <vt:lpstr>Conclusions</vt:lpstr>
      <vt:lpstr>Future Directions</vt:lpstr>
      <vt:lpstr>Thanks</vt:lpstr>
      <vt:lpstr>Thanks</vt:lpstr>
      <vt:lpstr>Variability in Creatinine Measurement May Lead to False-Positive AKI Diagnosis</vt:lpstr>
      <vt:lpstr>Provider Acceptance (n=97)</vt:lpstr>
      <vt:lpstr>Acceptance over Time</vt:lpstr>
      <vt:lpstr>Secondary Outcomes: KDIGO Stage Achieved</vt:lpstr>
      <vt:lpstr>Secondary Outcomes: Chart Documentation</vt:lpstr>
      <vt:lpstr>Secondary Outcomes: Contrast</vt:lpstr>
      <vt:lpstr>Secondary Outcomes: Fluids</vt:lpstr>
      <vt:lpstr>Pre-specified subgroups: Surgical (n=1013) </vt:lpstr>
      <vt:lpstr>Pre-specified subgroups: ICU (n=722) </vt:lpstr>
      <vt:lpstr>Pre-specified subgroups: Low baseline (&lt;1) n=1340</vt:lpstr>
      <vt:lpstr>Pre-specified subgroups: Low baseline (&lt;=0.6) n=616</vt:lpstr>
      <vt:lpstr>Pre-specified subgroups: Black Patients (n=647)</vt:lpstr>
      <vt:lpstr>Pre-specified subgroups: Women (n=1051)</vt:lpstr>
      <vt:lpstr>Pre-specified subgroups: Age &gt;=65 (n=1015)</vt:lpstr>
      <vt:lpstr>Wireless Communication Transfer Protocol (n=1352)</vt:lpstr>
      <vt:lpstr>Secondary Outcomes: Aminoglycoside Usage</vt:lpstr>
      <vt:lpstr>Secondary Outcomes: NSAID</vt:lpstr>
      <vt:lpstr>Secondary Outcomes: ACE/ARB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Fansler, Justin</dc:creator>
  <cp:lastModifiedBy>Joel Topf</cp:lastModifiedBy>
  <cp:revision>34</cp:revision>
  <dcterms:created xsi:type="dcterms:W3CDTF">2014-11-15T12:41:40Z</dcterms:created>
  <dcterms:modified xsi:type="dcterms:W3CDTF">2014-11-15T12:42:24Z</dcterms:modified>
</cp:coreProperties>
</file>